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75249"/>
            <a:ext cx="2994965" cy="526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2)</a:t>
            </a:r>
            <a:r>
              <a:rPr sz="1600" i="1" spc="383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Finding Initial and Final Values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402445"/>
            <a:ext cx="7456524" cy="1418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key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points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keep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mind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determining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conditions.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—as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always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analysis—we must carefully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handle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polarity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</a:t>
            </a:r>
            <a:r>
              <a:rPr sz="1400" spc="28">
                <a:solidFill>
                  <a:srgbClr val="000000"/>
                </a:solidFill>
                <a:latin typeface="PQRLIK+Cambria Math"/>
                <a:cs typeface="PQRLIK+Cambria Math"/>
              </a:rPr>
              <a:t>푣(푡)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</a:t>
            </a:r>
            <a:r>
              <a:rPr sz="1400" spc="25">
                <a:solidFill>
                  <a:srgbClr val="000000"/>
                </a:solidFill>
                <a:latin typeface="PQRLIK+Cambria Math"/>
                <a:cs typeface="PQRLIK+Cambria Math"/>
              </a:rPr>
              <a:t>푖(푡)</a:t>
            </a:r>
            <a:r>
              <a:rPr sz="1400" spc="-15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inductor.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Keep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mind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푣</a:t>
            </a:r>
            <a:r>
              <a:rPr sz="1400" spc="57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푖</a:t>
            </a:r>
            <a:r>
              <a:rPr sz="1400" spc="172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defined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strictly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according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passive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convention.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keep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mind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always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continuous so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9600" y="2699969"/>
            <a:ext cx="1381712" cy="478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PQRLIK+Cambria Math"/>
                <a:cs typeface="PQRLIK+Cambria Math"/>
              </a:rPr>
              <a:t>푣(0</a:t>
            </a:r>
            <a:r>
              <a:rPr sz="1000" spc="51">
                <a:solidFill>
                  <a:srgbClr val="000000"/>
                </a:solidFill>
                <a:latin typeface="PQRLIK+Cambria Math"/>
                <a:cs typeface="PQRLIK+Cambria Math"/>
              </a:rPr>
              <a:t>+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PQRLIK+Cambria Math"/>
                <a:cs typeface="PQRLIK+Cambria Math"/>
              </a:rPr>
              <a:t>푣(0</a:t>
            </a:r>
            <a:r>
              <a:rPr sz="1000" spc="51">
                <a:solidFill>
                  <a:srgbClr val="000000"/>
                </a:solidFill>
                <a:latin typeface="PQRLIK+Cambria Math"/>
                <a:cs typeface="PQRLIK+Cambria Math"/>
              </a:rPr>
              <a:t>−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34657" y="2772521"/>
            <a:ext cx="68748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(2.1a)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031601"/>
            <a:ext cx="430097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inductor current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always continuous so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9600" y="3375101"/>
            <a:ext cx="1300940" cy="478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PQRLIK+Cambria Math"/>
                <a:cs typeface="PQRLIK+Cambria Math"/>
              </a:rPr>
              <a:t>푖(0</a:t>
            </a:r>
            <a:r>
              <a:rPr sz="1000" spc="51">
                <a:solidFill>
                  <a:srgbClr val="000000"/>
                </a:solidFill>
                <a:latin typeface="PQRLIK+Cambria Math"/>
                <a:cs typeface="PQRLIK+Cambria Math"/>
              </a:rPr>
              <a:t>+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PQRLIK+Cambria Math"/>
                <a:cs typeface="PQRLIK+Cambria Math"/>
              </a:rPr>
              <a:t>푖(0</a:t>
            </a:r>
            <a:r>
              <a:rPr sz="1000" spc="51">
                <a:solidFill>
                  <a:srgbClr val="000000"/>
                </a:solidFill>
                <a:latin typeface="PQRLIK+Cambria Math"/>
                <a:cs typeface="PQRLIK+Cambria Math"/>
              </a:rPr>
              <a:t>−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23990" y="3448034"/>
            <a:ext cx="69793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(2.1b)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683330"/>
            <a:ext cx="5269094" cy="49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0</a:t>
            </a:r>
            <a:r>
              <a:rPr sz="1500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−</a:t>
            </a:r>
            <a:r>
              <a:rPr sz="1500" spc="69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denotes the time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just before a switching event and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68772" y="3683330"/>
            <a:ext cx="745062" cy="472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0</a:t>
            </a:r>
            <a:r>
              <a:rPr sz="1000">
                <a:solidFill>
                  <a:srgbClr val="000000"/>
                </a:solidFill>
                <a:latin typeface="PQRLIK+Cambria Math"/>
                <a:cs typeface="PQRLIK+Cambria Math"/>
              </a:rPr>
              <a:t>+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17413" y="3710162"/>
            <a:ext cx="13087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time just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3938895"/>
            <a:ext cx="660174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switching event, assuming 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switching event takes place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푡</a:t>
            </a:r>
            <a:r>
              <a:rPr sz="1400" spc="125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0.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313666"/>
            <a:ext cx="7065522" cy="933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finding initial conditions, we first focus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those variables that cannot change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abruptly, capacitor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 current,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 Eq.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(2.1). The following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examples illustrate these ideas.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5385171"/>
            <a:ext cx="739454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in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 spc="1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been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a long time.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 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Find: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5579186"/>
            <a:ext cx="499165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</a:t>
            </a:r>
            <a:r>
              <a:rPr sz="1400" spc="17">
                <a:solidFill>
                  <a:srgbClr val="000000"/>
                </a:solidFill>
                <a:latin typeface="PQRLIK+Cambria Math"/>
                <a:cs typeface="PQRLIK+Cambria Math"/>
              </a:rPr>
              <a:t>푖(0</a:t>
            </a:r>
            <a:r>
              <a:rPr sz="1500" spc="51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+</a:t>
            </a:r>
            <a:r>
              <a:rPr sz="2100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),</a:t>
            </a:r>
            <a:r>
              <a:rPr sz="2100" spc="-121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2100" spc="18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푣(0</a:t>
            </a:r>
            <a:r>
              <a:rPr sz="1500" spc="51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+</a:t>
            </a:r>
            <a:r>
              <a:rPr sz="2100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),</a:t>
            </a:r>
            <a:r>
              <a:rPr sz="2100" spc="-132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2100" spc="12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(푏)푑푖(0</a:t>
            </a:r>
            <a:r>
              <a:rPr sz="1500" spc="51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+</a:t>
            </a:r>
            <a:r>
              <a:rPr sz="2100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)/푑푡,</a:t>
            </a:r>
            <a:r>
              <a:rPr sz="2100" spc="-119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2100" spc="15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푑푣(0</a:t>
            </a:r>
            <a:r>
              <a:rPr sz="1500" spc="51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+</a:t>
            </a:r>
            <a:r>
              <a:rPr sz="2100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)/푑푡,</a:t>
            </a:r>
            <a:r>
              <a:rPr sz="2100" spc="-134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2100" spc="15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(푐)푖(∞),</a:t>
            </a:r>
            <a:r>
              <a:rPr sz="2100" spc="-128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2100" spc="15" baseline="36857">
                <a:solidFill>
                  <a:srgbClr val="000000"/>
                </a:solidFill>
                <a:latin typeface="PQRLIK+Cambria Math"/>
                <a:cs typeface="PQRLIK+Cambria Math"/>
              </a:rPr>
              <a:t>푣(∞)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24933" y="5606018"/>
            <a:ext cx="3112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831824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6025505"/>
            <a:ext cx="4397574" cy="150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If the switch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 a long time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before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it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reached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dc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dc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state,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</a:p>
          <a:p>
            <a:pPr marL="0" marR="0">
              <a:lnSpc>
                <a:spcPts val="163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38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(a)</a:t>
            </a:r>
            <a:r>
              <a:rPr sz="1400" spc="37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0</a:t>
            </a:r>
            <a:r>
              <a:rPr sz="1500" spc="51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−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86510" y="7369673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12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7489013"/>
            <a:ext cx="844713" cy="479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PQRLIK+Cambria Math"/>
                <a:cs typeface="PQRLIK+Cambria Math"/>
              </a:rPr>
              <a:t>푖(0</a:t>
            </a:r>
            <a:r>
              <a:rPr sz="1000" spc="55">
                <a:solidFill>
                  <a:srgbClr val="000000"/>
                </a:solidFill>
                <a:latin typeface="PQRLIK+Cambria Math"/>
                <a:cs typeface="PQRLIK+Cambria Math"/>
              </a:rPr>
              <a:t>−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38554" y="7505309"/>
            <a:ext cx="69798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2퐴,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424938" y="7489013"/>
            <a:ext cx="1881782" cy="481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PQRLIK+Cambria Math"/>
                <a:cs typeface="PQRLIK+Cambria Math"/>
              </a:rPr>
              <a:t>푣(0</a:t>
            </a:r>
            <a:r>
              <a:rPr sz="1000" spc="51">
                <a:solidFill>
                  <a:srgbClr val="000000"/>
                </a:solidFill>
                <a:latin typeface="PQRLIK+Cambria Math"/>
                <a:cs typeface="PQRLIK+Cambria Math"/>
              </a:rPr>
              <a:t>−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PQRLIK+Cambria Math"/>
                <a:cs typeface="PQRLIK+Cambria Math"/>
              </a:rPr>
              <a:t>2푖(0</a:t>
            </a:r>
            <a:r>
              <a:rPr sz="1000" spc="51">
                <a:solidFill>
                  <a:srgbClr val="000000"/>
                </a:solidFill>
                <a:latin typeface="PQRLIK+Cambria Math"/>
                <a:cs typeface="PQRLIK+Cambria Math"/>
              </a:rPr>
              <a:t>−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4푉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81404" y="7624664"/>
            <a:ext cx="6747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4 ꢀ 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9341003"/>
            <a:ext cx="6370398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 circuit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for: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1400">
                <a:solidFill>
                  <a:srgbClr val="000000"/>
                </a:solidFill>
                <a:latin typeface="PQRLIK+Cambria Math"/>
                <a:cs typeface="PQRLIK+Cambria Math"/>
              </a:rPr>
              <a:t>0</a:t>
            </a:r>
            <a:r>
              <a:rPr sz="1500" spc="51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−</a:t>
            </a:r>
            <a:r>
              <a:rPr sz="2100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,</a:t>
            </a:r>
            <a:r>
              <a:rPr sz="2100" spc="-113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2100" spc="12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(푏)푡</a:t>
            </a:r>
            <a:r>
              <a:rPr sz="2100" spc="-56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2100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=</a:t>
            </a:r>
            <a:r>
              <a:rPr sz="2100" spc="-80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2100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0</a:t>
            </a:r>
            <a:r>
              <a:rPr sz="1500" spc="51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+</a:t>
            </a:r>
            <a:r>
              <a:rPr sz="2100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,</a:t>
            </a:r>
            <a:r>
              <a:rPr sz="2100" spc="-101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2100" spc="18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(푐)푡</a:t>
            </a:r>
            <a:r>
              <a:rPr sz="2100" spc="-61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2100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→</a:t>
            </a:r>
            <a:r>
              <a:rPr sz="2100" spc="-75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 </a:t>
            </a:r>
            <a:r>
              <a:rPr sz="2100" spc="11" baseline="36856">
                <a:solidFill>
                  <a:srgbClr val="000000"/>
                </a:solidFill>
                <a:latin typeface="PQRLIK+Cambria Math"/>
                <a:cs typeface="PQRLIK+Cambria Math"/>
              </a:rPr>
              <a:t>∞.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46627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3875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73845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7188" y="1523441"/>
            <a:ext cx="31569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FGIUV+Cambria Math"/>
                <a:cs typeface="EFGIUV+Cambria Math"/>
              </a:rPr>
              <a:t>푑푖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795" y="1563065"/>
            <a:ext cx="505290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85">
                <a:solidFill>
                  <a:srgbClr val="000000"/>
                </a:solidFill>
                <a:latin typeface="EFGIUV+Cambria Math"/>
                <a:cs typeface="EFGIUV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EFGIUV+Cambria Math"/>
                <a:cs typeface="EFGIUV+Cambria Math"/>
              </a:rPr>
              <a:t>훼푡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2448" y="1563065"/>
            <a:ext cx="1250429" cy="498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+ </a:t>
            </a:r>
            <a:r>
              <a:rPr sz="1400" spc="85">
                <a:solidFill>
                  <a:srgbClr val="000000"/>
                </a:solidFill>
                <a:latin typeface="EFGIUV+Cambria Math"/>
                <a:cs typeface="EFGIUV+Cambria Math"/>
              </a:rPr>
              <a:t>푒</a:t>
            </a:r>
            <a:r>
              <a:rPr sz="1000" spc="40">
                <a:solidFill>
                  <a:srgbClr val="000000"/>
                </a:solidFill>
                <a:latin typeface="EFGIUV+Cambria Math"/>
                <a:cs typeface="EFGIUV+Cambria Math"/>
              </a:rPr>
              <a:t>훼푡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ꢀꢁ</a:t>
            </a:r>
            <a:r>
              <a:rPr sz="1400" spc="111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 spc="-34">
                <a:solidFill>
                  <a:srgbClr val="000000"/>
                </a:solidFill>
                <a:latin typeface="EFGIUV+Cambria Math"/>
                <a:cs typeface="EFGIUV+Cambria Math"/>
              </a:rPr>
              <a:t>퐴</a:t>
            </a:r>
            <a:r>
              <a:rPr sz="1500" baseline="-22153">
                <a:solidFill>
                  <a:srgbClr val="000000"/>
                </a:solidFill>
                <a:latin typeface="EFGIUV+Cambria Math"/>
                <a:cs typeface="EFGIUV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23990" y="1603613"/>
            <a:ext cx="697671" cy="12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(3.17)</a:t>
            </a:r>
          </a:p>
          <a:p>
            <a:pPr marL="0" marR="0">
              <a:lnSpc>
                <a:spcPts val="1554"/>
              </a:lnSpc>
              <a:spcBef>
                <a:spcPts val="46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(3.18)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2616" y="1718514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FGIUV+Cambria Math"/>
                <a:cs typeface="EFGIUV+Cambria Math"/>
              </a:rPr>
              <a:t>푑푡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1876409"/>
            <a:ext cx="182549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can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written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3127" y="2216394"/>
            <a:ext cx="37004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9600" y="2335733"/>
            <a:ext cx="1345983" cy="611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263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6">
                <a:solidFill>
                  <a:srgbClr val="000000"/>
                </a:solidFill>
                <a:latin typeface="EFGIUV+Cambria Math"/>
                <a:cs typeface="EFGIUV+Cambria Math"/>
              </a:rPr>
              <a:t>(푒</a:t>
            </a:r>
            <a:r>
              <a:rPr sz="1500" spc="40" baseline="36856">
                <a:solidFill>
                  <a:srgbClr val="000000"/>
                </a:solidFill>
                <a:latin typeface="EFGIUV+Cambria Math"/>
                <a:cs typeface="EFGIUV+Cambria Math"/>
              </a:rPr>
              <a:t>훼푡</a:t>
            </a:r>
            <a:r>
              <a:rPr sz="1400" spc="23">
                <a:solidFill>
                  <a:srgbClr val="000000"/>
                </a:solidFill>
                <a:latin typeface="EFGIUV+Cambria Math"/>
                <a:cs typeface="EFGIUV+Cambria Math"/>
              </a:rPr>
              <a:t>ꢁ)</a:t>
            </a:r>
            <a:r>
              <a:rPr sz="1400" spc="57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 spc="-34">
                <a:solidFill>
                  <a:srgbClr val="000000"/>
                </a:solidFill>
                <a:latin typeface="EFGIUV+Cambria Math"/>
                <a:cs typeface="EFGIUV+Cambria Math"/>
              </a:rPr>
              <a:t>퐴</a:t>
            </a:r>
            <a:r>
              <a:rPr sz="1500" baseline="-22153">
                <a:solidFill>
                  <a:srgbClr val="000000"/>
                </a:solidFill>
                <a:latin typeface="EFGIUV+Cambria Math"/>
                <a:cs typeface="EFGIUV+Cambria Math"/>
              </a:rPr>
              <a:t>1</a:t>
            </a:r>
          </a:p>
          <a:p>
            <a:pPr marL="0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ꢂꢃ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748137"/>
            <a:ext cx="2312400" cy="1193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Integrating both sides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yields</a:t>
            </a:r>
          </a:p>
          <a:p>
            <a:pPr marL="0" marR="0">
              <a:lnSpc>
                <a:spcPts val="1645"/>
              </a:lnSpc>
              <a:spcBef>
                <a:spcPts val="1125"/>
              </a:spcBef>
              <a:spcAft>
                <a:spcPct val="0"/>
              </a:spcAft>
            </a:pPr>
            <a:r>
              <a:rPr sz="1400" spc="85">
                <a:solidFill>
                  <a:srgbClr val="000000"/>
                </a:solidFill>
                <a:latin typeface="EFGIUV+Cambria Math"/>
                <a:cs typeface="EFGIUV+Cambria Math"/>
              </a:rPr>
              <a:t>푒</a:t>
            </a:r>
            <a:r>
              <a:rPr sz="1500" spc="40" baseline="36857">
                <a:solidFill>
                  <a:srgbClr val="000000"/>
                </a:solidFill>
                <a:latin typeface="EFGIUV+Cambria Math"/>
                <a:cs typeface="EFGIUV+Cambria Math"/>
              </a:rPr>
              <a:t>훼푡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ꢁ</a:t>
            </a:r>
            <a:r>
              <a:rPr sz="1400" spc="113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 spc="-34">
                <a:solidFill>
                  <a:srgbClr val="000000"/>
                </a:solidFill>
                <a:latin typeface="EFGIUV+Cambria Math"/>
                <a:cs typeface="EFGIUV+Cambria Math"/>
              </a:rPr>
              <a:t>퐴</a:t>
            </a:r>
            <a:r>
              <a:rPr sz="1500" spc="56" baseline="-21966">
                <a:solidFill>
                  <a:srgbClr val="000000"/>
                </a:solidFill>
                <a:latin typeface="EFGIUV+Cambria Math"/>
                <a:cs typeface="EFGIUV+Cambria Math"/>
              </a:rPr>
              <a:t>1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ꢃ</a:t>
            </a:r>
            <a:r>
              <a:rPr sz="1400" spc="38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+ 퐴</a:t>
            </a:r>
            <a:r>
              <a:rPr sz="1500" baseline="-21966">
                <a:solidFill>
                  <a:srgbClr val="000000"/>
                </a:solidFill>
                <a:latin typeface="EFGIUV+Cambria Math"/>
                <a:cs typeface="EFGIUV+Cambria Math"/>
              </a:rPr>
              <a:t>2</a:t>
            </a:r>
          </a:p>
          <a:p>
            <a:pPr marL="0" marR="0">
              <a:lnSpc>
                <a:spcPts val="1554"/>
              </a:lnSpc>
              <a:spcBef>
                <a:spcPts val="108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9600" y="3818966"/>
            <a:ext cx="1688930" cy="472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ꢁ</a:t>
            </a:r>
            <a:r>
              <a:rPr sz="1400" spc="124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(퐴</a:t>
            </a:r>
            <a:r>
              <a:rPr sz="1400" spc="285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ꢃ</a:t>
            </a:r>
            <a:r>
              <a:rPr sz="1400" spc="27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EFGIUV+Cambria Math"/>
                <a:cs typeface="EFGIUV+Cambria Math"/>
              </a:rPr>
              <a:t>)푒</a:t>
            </a:r>
            <a:r>
              <a:rPr sz="1000">
                <a:solidFill>
                  <a:srgbClr val="000000"/>
                </a:solidFill>
                <a:latin typeface="EFGIUV+Cambria Math"/>
                <a:cs typeface="EFGIUV+Cambria Math"/>
              </a:rPr>
              <a:t>−훼푡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23990" y="3841226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(3.19)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6916" y="392107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FGIUV+Cambria Math"/>
                <a:cs typeface="EFGIUV+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65402" y="392107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FGIUV+Cambria Math"/>
                <a:cs typeface="EFGIUV+Cambria Math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039479"/>
            <a:ext cx="72889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퐴</a:t>
            </a:r>
            <a:r>
              <a:rPr sz="1400" spc="676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another constant. Hence,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 response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critically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 circuit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32636" y="41252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FGIUV+Cambria Math"/>
                <a:cs typeface="EFGIUV+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4287758"/>
            <a:ext cx="7222183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two terms: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negative exponential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negative exponential multiplied by a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term, or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2648" y="4872050"/>
            <a:ext cx="1913720" cy="476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EFGIUV+Cambria Math"/>
                <a:cs typeface="EFGIUV+Cambria Math"/>
              </a:rPr>
              <a:t>ꢁ(ꢃ)</a:t>
            </a:r>
            <a:r>
              <a:rPr sz="1400" spc="58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(퐴</a:t>
            </a:r>
            <a:r>
              <a:rPr sz="1400" spc="634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+ 퐴</a:t>
            </a:r>
            <a:r>
              <a:rPr sz="1400" spc="293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 spc="38">
                <a:solidFill>
                  <a:srgbClr val="000000"/>
                </a:solidFill>
                <a:latin typeface="EFGIUV+Cambria Math"/>
                <a:cs typeface="EFGIUV+Cambria Math"/>
              </a:rPr>
              <a:t>ꢃ)푒</a:t>
            </a:r>
            <a:r>
              <a:rPr sz="1000">
                <a:solidFill>
                  <a:srgbClr val="000000"/>
                </a:solidFill>
                <a:latin typeface="EFGIUV+Cambria Math"/>
                <a:cs typeface="EFGIUV+Cambria Math"/>
              </a:rPr>
              <a:t>−훼푡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523990" y="4944602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(3.20)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15466" y="49741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FGIUV+Cambria Math"/>
                <a:cs typeface="EFGIUV+Cambria Math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16277" y="49741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FGIUV+Cambria Math"/>
                <a:cs typeface="EFGIUV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5209778"/>
            <a:ext cx="7455749" cy="46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typical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critically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3.2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(b).</a:t>
            </a:r>
            <a:r>
              <a:rPr sz="1400" spc="-3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fact,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3.2</a:t>
            </a:r>
            <a:r>
              <a:rPr sz="1400" spc="-2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sketch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5422214"/>
            <a:ext cx="430780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 spc="27">
                <a:solidFill>
                  <a:srgbClr val="000000"/>
                </a:solidFill>
                <a:latin typeface="EFGIUV+Cambria Math"/>
                <a:cs typeface="EFGIUV+Cambria Math"/>
              </a:rPr>
              <a:t>ꢁ(ꢃ)</a:t>
            </a:r>
            <a:r>
              <a:rPr sz="1400" spc="56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 spc="60">
                <a:solidFill>
                  <a:srgbClr val="000000"/>
                </a:solidFill>
                <a:latin typeface="EFGIUV+Cambria Math"/>
                <a:cs typeface="EFGIUV+Cambria Math"/>
              </a:rPr>
              <a:t>ꢃ푒</a:t>
            </a:r>
            <a:r>
              <a:rPr sz="1500" spc="20" baseline="36857">
                <a:solidFill>
                  <a:srgbClr val="000000"/>
                </a:solidFill>
                <a:latin typeface="EFGIUV+Cambria Math"/>
                <a:cs typeface="EFGIUV+Cambria Math"/>
              </a:rPr>
              <a:t>−훼푡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which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reaches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maximum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 of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335145" y="5422214"/>
            <a:ext cx="155623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635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85">
                <a:solidFill>
                  <a:srgbClr val="000000"/>
                </a:solidFill>
                <a:latin typeface="EFGIUV+Cambria Math"/>
                <a:cs typeface="EFGIUV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EFGIUV+Cambria Math"/>
                <a:cs typeface="EFGIUV+Cambria Math"/>
              </a:rPr>
              <a:t>−1</a:t>
            </a:r>
            <a:r>
              <a:rPr sz="1400" spc="10">
                <a:solidFill>
                  <a:srgbClr val="000000"/>
                </a:solidFill>
                <a:latin typeface="EFGIUV+Cambria Math"/>
                <a:cs typeface="EFGIUV+Cambria Math"/>
              </a:rPr>
              <a:t>/ꢀ</a:t>
            </a:r>
            <a:r>
              <a:rPr sz="1400" spc="1459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ꢃ</a:t>
            </a:r>
            <a:r>
              <a:rPr sz="1400" spc="111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EFGIUV+Cambria Math"/>
                <a:cs typeface="EFGIUV+Cambria Math"/>
              </a:rPr>
              <a:t> </a:t>
            </a:r>
            <a:r>
              <a:rPr sz="1400">
                <a:solidFill>
                  <a:srgbClr val="000000"/>
                </a:solidFill>
                <a:latin typeface="EFGIUV+Cambria Math"/>
                <a:cs typeface="EFGIUV+Cambria Math"/>
              </a:rPr>
              <a:t>ꢄ/ꢀ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630545" y="5449046"/>
            <a:ext cx="165839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one time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constant,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5686790"/>
            <a:ext cx="291874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then decays all the way to zero.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8398621"/>
            <a:ext cx="6859170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3.2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Overdamped response, (b) critically damped response, (c) underdamped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73845"/>
            <a:ext cx="59963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inductor current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cannot change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abruptly,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515822"/>
            <a:ext cx="3597384" cy="481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TEWOJS+Cambria Math"/>
                <a:cs typeface="TEWOJS+Cambria Math"/>
              </a:rPr>
              <a:t>푖(0</a:t>
            </a:r>
            <a:r>
              <a:rPr sz="1000" spc="55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TEWOJS+Cambria Math"/>
                <a:cs typeface="TEWOJS+Cambria Math"/>
              </a:rPr>
              <a:t>푖(0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−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2퐴,</a:t>
            </a:r>
            <a:r>
              <a:rPr sz="1400" spc="-88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TEWOJS+Cambria Math"/>
                <a:cs typeface="TEWOJS+Cambria Math"/>
              </a:rPr>
              <a:t>푣(0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7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TEWOJS+Cambria Math"/>
                <a:cs typeface="TEWOJS+Cambria Math"/>
              </a:rPr>
              <a:t>푣(0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−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4푉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880057"/>
            <a:ext cx="7454197" cy="727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0</a:t>
            </a:r>
            <a:r>
              <a:rPr sz="1500" spc="51" baseline="36856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switch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open;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2(b)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flows through both the inductor and capacitor. Hence,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485086"/>
            <a:ext cx="1830506" cy="506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푖</a:t>
            </a:r>
            <a:r>
              <a:rPr sz="1500" spc="101" baseline="-21446">
                <a:solidFill>
                  <a:srgbClr val="000000"/>
                </a:solidFill>
                <a:latin typeface="TEWOJS+Cambria Math"/>
                <a:cs typeface="TEWOJS+Cambria Math"/>
              </a:rPr>
              <a:t>퐶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TEWOJS+Cambria Math"/>
                <a:cs typeface="TEWOJS+Cambria Math"/>
              </a:rPr>
              <a:t>푖(0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2퐴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864094"/>
            <a:ext cx="33455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 spc="10">
                <a:solidFill>
                  <a:srgbClr val="000000"/>
                </a:solidFill>
                <a:latin typeface="TEWOJS+Cambria Math"/>
                <a:cs typeface="TEWOJS+Cambria Math"/>
              </a:rPr>
              <a:t>ꢀ푑푣/푑푡</a:t>
            </a:r>
            <a:r>
              <a:rPr sz="1400" spc="10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푖</a:t>
            </a:r>
            <a:r>
              <a:rPr sz="1400" spc="40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,</a:t>
            </a:r>
            <a:r>
              <a:rPr sz="1400" spc="365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11">
                <a:solidFill>
                  <a:srgbClr val="000000"/>
                </a:solidFill>
                <a:latin typeface="TEWOJS+Cambria Math"/>
                <a:cs typeface="TEWOJS+Cambria Math"/>
              </a:rPr>
              <a:t>푑푣/푑푡</a:t>
            </a:r>
            <a:r>
              <a:rPr sz="1400" spc="101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푖</a:t>
            </a:r>
            <a:r>
              <a:rPr sz="1400" spc="40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TEWOJS+Cambria Math"/>
                <a:cs typeface="TEWOJS+Cambria Math"/>
              </a:rPr>
              <a:t>/ꢀ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44294" y="2949905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EWOJS+Cambria Math"/>
                <a:cs typeface="TEWOJS+Cambria Math"/>
              </a:rPr>
              <a:t>퐶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13939" y="2949905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EWOJS+Cambria Math"/>
                <a:cs typeface="TEWOJS+Cambria Math"/>
              </a:rPr>
              <a:t>퐶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213557"/>
            <a:ext cx="1534943" cy="620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TEWOJS+Cambria Math"/>
                <a:cs typeface="TEWOJS+Cambria Math"/>
              </a:rPr>
              <a:t>푑푣(0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151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푖</a:t>
            </a:r>
            <a:r>
              <a:rPr sz="1500" spc="101" baseline="-21818">
                <a:solidFill>
                  <a:srgbClr val="000000"/>
                </a:solidFill>
                <a:latin typeface="TEWOJS+Cambria Math"/>
                <a:cs typeface="TEWOJS+Cambria Math"/>
              </a:rPr>
              <a:t>퐶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</a:p>
          <a:p>
            <a:pPr marL="600760" marR="0">
              <a:lnSpc>
                <a:spcPts val="10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14042" y="322985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65629" y="336549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30450" y="3365491"/>
            <a:ext cx="9316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11">
                <a:solidFill>
                  <a:srgbClr val="000000"/>
                </a:solidFill>
                <a:latin typeface="TEWOJS+Cambria Math"/>
                <a:cs typeface="TEWOJS+Cambria Math"/>
              </a:rPr>
              <a:t>20푉/푠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26948" y="3484743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푑푡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12061" y="3484743"/>
            <a:ext cx="37309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46985" y="3485226"/>
            <a:ext cx="5010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0.1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809355"/>
            <a:ext cx="745377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Similarly,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퐿푑푖/푑푡</a:t>
            </a:r>
            <a:r>
              <a:rPr sz="1400" spc="102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푣</a:t>
            </a:r>
            <a:r>
              <a:rPr sz="1400" spc="313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,</a:t>
            </a:r>
            <a:r>
              <a:rPr sz="1400" spc="389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TEWOJS+Cambria Math"/>
                <a:cs typeface="TEWOJS+Cambria Math"/>
              </a:rPr>
              <a:t>푑푖/푑푡</a:t>
            </a:r>
            <a:r>
              <a:rPr sz="1400" spc="10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푣</a:t>
            </a:r>
            <a:r>
              <a:rPr sz="1400" spc="309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17">
                <a:solidFill>
                  <a:srgbClr val="000000"/>
                </a:solidFill>
                <a:latin typeface="TEWOJS+Cambria Math"/>
                <a:cs typeface="TEWOJS+Cambria Math"/>
              </a:rPr>
              <a:t>/퐿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푣</a:t>
            </a:r>
            <a:r>
              <a:rPr sz="1400" spc="69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14295" y="3895166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EWOJS+Cambria Math"/>
                <a:cs typeface="TEWOJS+Cambria Math"/>
              </a:rPr>
              <a:t>ꢁ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74415" y="3895166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EWOJS+Cambria Math"/>
                <a:cs typeface="TEWOJS+Cambria Math"/>
              </a:rPr>
              <a:t>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76392" y="3895166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EWOJS+Cambria Math"/>
                <a:cs typeface="TEWOJS+Cambria Math"/>
              </a:rPr>
              <a:t>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4056110"/>
            <a:ext cx="245435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loop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2(b).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 is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398086"/>
            <a:ext cx="3186578" cy="507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ꢂ12 ꢃ </a:t>
            </a:r>
            <a:r>
              <a:rPr sz="1400" spc="15">
                <a:solidFill>
                  <a:srgbClr val="000000"/>
                </a:solidFill>
                <a:latin typeface="TEWOJS+Cambria Math"/>
                <a:cs typeface="TEWOJS+Cambria Math"/>
              </a:rPr>
              <a:t>4푖(0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-12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ꢃ</a:t>
            </a:r>
            <a:r>
              <a:rPr sz="1400" spc="1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푣</a:t>
            </a:r>
            <a:r>
              <a:rPr sz="1500" spc="76" baseline="-21333">
                <a:solidFill>
                  <a:srgbClr val="000000"/>
                </a:solidFill>
                <a:latin typeface="TEWOJS+Cambria Math"/>
                <a:cs typeface="TEWOJS+Cambria Math"/>
              </a:rPr>
              <a:t>ꢁ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-12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ꢃ </a:t>
            </a:r>
            <a:r>
              <a:rPr sz="1400" spc="18">
                <a:solidFill>
                  <a:srgbClr val="000000"/>
                </a:solidFill>
                <a:latin typeface="TEWOJS+Cambria Math"/>
                <a:cs typeface="TEWOJS+Cambria Math"/>
              </a:rPr>
              <a:t>푣(0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4786106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5126558"/>
            <a:ext cx="2185406" cy="511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푣</a:t>
            </a:r>
            <a:r>
              <a:rPr sz="1500" spc="76" baseline="-21000">
                <a:solidFill>
                  <a:srgbClr val="000000"/>
                </a:solidFill>
                <a:latin typeface="TEWOJS+Cambria Math"/>
                <a:cs typeface="TEWOJS+Cambria Math"/>
              </a:rPr>
              <a:t>ꢁ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12 ꢂ 8 ꢂ 4</a:t>
            </a:r>
            <a:r>
              <a:rPr sz="1400" spc="81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5514578"/>
            <a:ext cx="6678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5850458"/>
            <a:ext cx="1524275" cy="621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4">
                <a:solidFill>
                  <a:srgbClr val="000000"/>
                </a:solidFill>
                <a:latin typeface="TEWOJS+Cambria Math"/>
                <a:cs typeface="TEWOJS+Cambria Math"/>
              </a:rPr>
              <a:t>푑푖(0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  <a:r>
              <a:rPr sz="1400" spc="151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푣</a:t>
            </a:r>
            <a:r>
              <a:rPr sz="1500" spc="76" baseline="-21818">
                <a:solidFill>
                  <a:srgbClr val="000000"/>
                </a:solidFill>
                <a:latin typeface="TEWOJS+Cambria Math"/>
                <a:cs typeface="TEWOJS+Cambria Math"/>
              </a:rPr>
              <a:t>ꢁ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</a:t>
            </a:r>
          </a:p>
          <a:p>
            <a:pPr marL="561136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52142" y="586700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853438" y="600264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417317" y="6002645"/>
            <a:ext cx="8325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0퐴/푠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07136" y="6121517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푑푡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95297" y="6121517"/>
            <a:ext cx="3615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퐿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036317" y="6122000"/>
            <a:ext cx="60012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0.25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6447654"/>
            <a:ext cx="7455775" cy="945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undergoes</a:t>
            </a:r>
            <a:r>
              <a:rPr sz="14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transience.</a:t>
            </a:r>
            <a:r>
              <a:rPr sz="14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∞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reaches</a:t>
            </a:r>
            <a:r>
              <a:rPr sz="14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again.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 so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shown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2(c),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we have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7281281"/>
            <a:ext cx="2110741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7">
                <a:solidFill>
                  <a:srgbClr val="000000"/>
                </a:solidFill>
                <a:latin typeface="TEWOJS+Cambria Math"/>
                <a:cs typeface="TEWOJS+Cambria Math"/>
              </a:rPr>
              <a:t>푖(∞)</a:t>
            </a:r>
            <a:r>
              <a:rPr sz="1400" spc="56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푂퐴,</a:t>
            </a:r>
            <a:r>
              <a:rPr sz="1400" spc="-87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TEWOJS+Cambria Math"/>
                <a:cs typeface="TEWOJS+Cambria Math"/>
              </a:rPr>
              <a:t>푣(∞)</a:t>
            </a:r>
            <a:r>
              <a:rPr sz="1400" spc="38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12푉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7743053"/>
            <a:ext cx="7352216" cy="900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H.W.1:</a:t>
            </a:r>
            <a:r>
              <a:rPr sz="1400" b="1" spc="34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long time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closed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0.</a:t>
            </a:r>
            <a:r>
              <a:rPr sz="1400" spc="36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Determine: (a)</a:t>
            </a:r>
          </a:p>
          <a:p>
            <a:pPr marL="0" marR="0">
              <a:lnSpc>
                <a:spcPts val="1643"/>
              </a:lnSpc>
              <a:spcBef>
                <a:spcPts val="5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TEWOJS+Cambria Math"/>
                <a:cs typeface="TEWOJS+Cambria Math"/>
              </a:rPr>
              <a:t>푖(0</a:t>
            </a:r>
            <a:r>
              <a:rPr sz="1000" spc="55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),</a:t>
            </a:r>
            <a:r>
              <a:rPr sz="1400" spc="21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TEWOJS+Cambria Math"/>
                <a:cs typeface="TEWOJS+Cambria Math"/>
              </a:rPr>
              <a:t>푣(0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),</a:t>
            </a:r>
            <a:r>
              <a:rPr sz="1400" spc="46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TEWOJS+Cambria Math"/>
                <a:cs typeface="TEWOJS+Cambria Math"/>
              </a:rPr>
              <a:t>(푏)푑푖(0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)/푑푡,</a:t>
            </a:r>
            <a:r>
              <a:rPr sz="1400" spc="43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11">
                <a:solidFill>
                  <a:srgbClr val="000000"/>
                </a:solidFill>
                <a:latin typeface="TEWOJS+Cambria Math"/>
                <a:cs typeface="TEWOJS+Cambria Math"/>
              </a:rPr>
              <a:t>푑푣(0</a:t>
            </a:r>
            <a:r>
              <a:rPr sz="1000" spc="51">
                <a:solidFill>
                  <a:srgbClr val="000000"/>
                </a:solidFill>
                <a:latin typeface="TEWOJS+Cambria Math"/>
                <a:cs typeface="TEWOJS+Cambria Math"/>
              </a:rPr>
              <a:t>+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)/푑푡,</a:t>
            </a:r>
            <a:r>
              <a:rPr sz="1400" spc="31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TEWOJS+Cambria Math"/>
                <a:cs typeface="TEWOJS+Cambria Math"/>
              </a:rPr>
              <a:t>(푐)푖(∞),</a:t>
            </a:r>
            <a:r>
              <a:rPr sz="1400" spc="15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TEWOJS+Cambria Math"/>
                <a:cs typeface="TEWOJS+Cambria Math"/>
              </a:rPr>
              <a:t>푣(∞)</a:t>
            </a:r>
            <a:r>
              <a:rPr sz="1400">
                <a:solidFill>
                  <a:srgbClr val="000000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645"/>
              </a:lnSpc>
              <a:spcBef>
                <a:spcPts val="7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(a) 1 </a:t>
            </a:r>
            <a:r>
              <a:rPr sz="1400">
                <a:solidFill>
                  <a:srgbClr val="ED008D"/>
                </a:solidFill>
                <a:latin typeface="TEWOJS+Cambria Math"/>
                <a:cs typeface="TEWOJS+Cambria Math"/>
              </a:rPr>
              <a:t>푨,</a:t>
            </a:r>
            <a:r>
              <a:rPr sz="1400" spc="43">
                <a:solidFill>
                  <a:srgbClr val="ED008D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ED008D"/>
                </a:solidFill>
                <a:latin typeface="TEWOJS+Cambria Math"/>
                <a:cs typeface="TEWOJS+Cambria Math"/>
              </a:rPr>
              <a:t>ퟐ푽,</a:t>
            </a:r>
            <a:r>
              <a:rPr sz="1400" spc="25">
                <a:solidFill>
                  <a:srgbClr val="ED008D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ED008D"/>
                </a:solidFill>
                <a:latin typeface="TEWOJS+Cambria Math"/>
                <a:cs typeface="TEWOJS+Cambria Math"/>
              </a:rPr>
              <a:t>(풃)ퟐퟓ푨/풔,</a:t>
            </a:r>
            <a:r>
              <a:rPr sz="1400" spc="38">
                <a:solidFill>
                  <a:srgbClr val="ED008D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ED008D"/>
                </a:solidFill>
                <a:latin typeface="TEWOJS+Cambria Math"/>
                <a:cs typeface="TEWOJS+Cambria Math"/>
              </a:rPr>
              <a:t>ퟎ푽/풔,</a:t>
            </a:r>
            <a:r>
              <a:rPr sz="1400" spc="25">
                <a:solidFill>
                  <a:srgbClr val="ED008D"/>
                </a:solidFill>
                <a:latin typeface="TEWOJS+Cambria Math"/>
                <a:cs typeface="TEWOJS+Cambria Math"/>
              </a:rPr>
              <a:t> </a:t>
            </a:r>
            <a:r>
              <a:rPr sz="1400">
                <a:solidFill>
                  <a:srgbClr val="ED008D"/>
                </a:solidFill>
                <a:latin typeface="TEWOJS+Cambria Math"/>
                <a:cs typeface="TEWOJS+Cambria Math"/>
              </a:rPr>
              <a:t>(풄)ퟔ푨,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8409422"/>
            <a:ext cx="63275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TEWOJS+Cambria Math"/>
                <a:cs typeface="TEWOJS+Cambria Math"/>
              </a:rPr>
              <a:t>ퟏퟐ푽.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871595" y="9597958"/>
            <a:ext cx="68322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46627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86170"/>
            <a:ext cx="44627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2: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circuit of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calculate: (a)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푖</a:t>
            </a:r>
            <a:r>
              <a:rPr sz="1400" spc="329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22013" y="1169874"/>
            <a:ext cx="1723662" cy="486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),</a:t>
            </a:r>
            <a:r>
              <a:rPr sz="1400" spc="21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400" spc="39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),</a:t>
            </a:r>
            <a:r>
              <a:rPr sz="1400" spc="21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400" spc="442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</a:t>
            </a:r>
          </a:p>
          <a:p>
            <a:pPr marL="1443227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34899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퐶</a:t>
            </a:r>
            <a:r>
              <a:rPr sz="1000" spc="398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67251" y="1271981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퐿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396482"/>
            <a:ext cx="89303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21">
                <a:solidFill>
                  <a:srgbClr val="000000"/>
                </a:solidFill>
                <a:latin typeface="ADOFCT+Cambria Math"/>
                <a:cs typeface="ADOFCT+Cambria Math"/>
              </a:rPr>
              <a:t>푑푖</a:t>
            </a:r>
            <a:r>
              <a:rPr sz="1500" spc="88" baseline="-20571">
                <a:solidFill>
                  <a:srgbClr val="000000"/>
                </a:solidFill>
                <a:latin typeface="ADOFCT+Cambria Math"/>
                <a:cs typeface="ADOFCT+Cambria Math"/>
              </a:rPr>
              <a:t>퐿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67688" y="1380186"/>
            <a:ext cx="4889653" cy="486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)/푑푡,</a:t>
            </a:r>
            <a:r>
              <a:rPr sz="1400" spc="2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 spc="40">
                <a:solidFill>
                  <a:srgbClr val="000000"/>
                </a:solidFill>
                <a:latin typeface="ADOFCT+Cambria Math"/>
                <a:cs typeface="ADOFCT+Cambria Math"/>
              </a:rPr>
              <a:t>푑푣</a:t>
            </a:r>
            <a:r>
              <a:rPr sz="1400" spc="17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)/푑푡,</a:t>
            </a:r>
            <a:r>
              <a:rPr sz="1400" spc="31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 spc="40">
                <a:solidFill>
                  <a:srgbClr val="000000"/>
                </a:solidFill>
                <a:latin typeface="ADOFCT+Cambria Math"/>
                <a:cs typeface="ADOFCT+Cambria Math"/>
              </a:rPr>
              <a:t>푑푣</a:t>
            </a:r>
            <a:r>
              <a:rPr sz="1400" spc="401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)/푑푡,</a:t>
            </a:r>
            <a:r>
              <a:rPr sz="1400" spc="4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ADOFCT+Cambria Math"/>
                <a:cs typeface="ADOFCT+Cambria Math"/>
              </a:rPr>
              <a:t>(ꢀ)푖</a:t>
            </a:r>
            <a:r>
              <a:rPr sz="1400" spc="298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(∞),</a:t>
            </a:r>
            <a:r>
              <a:rPr sz="1400" spc="23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400" spc="21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(∞),</a:t>
            </a:r>
            <a:r>
              <a:rPr sz="1400" spc="12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400" spc="43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(∞)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62904" y="1407017"/>
            <a:ext cx="3112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79345" y="1482293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푐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50514" y="1482293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푅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29507" y="1482293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퐿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75353" y="1482293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푐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25516" y="1482293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푅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1632569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1826250"/>
            <a:ext cx="4330831" cy="1416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0,</a:t>
            </a:r>
            <a:r>
              <a:rPr sz="1400" spc="383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ADOFCT+Cambria Math"/>
                <a:cs typeface="ADOFCT+Cambria Math"/>
              </a:rPr>
              <a:t>3푢(푡)</a:t>
            </a:r>
            <a:r>
              <a:rPr sz="1400" spc="52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0</a:t>
            </a:r>
            <a:r>
              <a:rPr sz="1400" spc="77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reached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state,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</a:p>
          <a:p>
            <a:pPr marL="0" marR="0">
              <a:lnSpc>
                <a:spcPts val="1554"/>
              </a:lnSpc>
              <a:spcBef>
                <a:spcPts val="3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6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2(a).</a:t>
            </a:r>
            <a:r>
              <a:rPr sz="1400" spc="-6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obtain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56254" y="1809953"/>
            <a:ext cx="28252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−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93057" y="2778617"/>
            <a:ext cx="68322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9600" y="3122117"/>
            <a:ext cx="3502744" cy="483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푖</a:t>
            </a:r>
            <a:r>
              <a:rPr sz="1400" spc="327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−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0,</a:t>
            </a:r>
            <a:r>
              <a:rPr sz="1400" spc="23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400" spc="442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−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0,</a:t>
            </a:r>
            <a:r>
              <a:rPr sz="1400" spc="23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400" spc="397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−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ꢁ20푉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12381" y="3194669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(1.1)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5987" y="3224226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퐿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98930" y="3224226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푅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545714" y="3224226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퐶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3429965"/>
            <a:ext cx="7149613" cy="72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 the derivatives 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quantities 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0</a:t>
            </a:r>
            <a:r>
              <a:rPr sz="1500" baseline="37071">
                <a:solidFill>
                  <a:srgbClr val="000000"/>
                </a:solidFill>
                <a:latin typeface="ADOFCT+Cambria Math"/>
                <a:cs typeface="ADOFCT+Cambria Math"/>
              </a:rPr>
              <a:t>−</a:t>
            </a:r>
            <a:r>
              <a:rPr sz="1500" spc="69" baseline="37071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not required,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evident that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all zero, since the circuit has reached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 and nothing changes.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5818454"/>
            <a:ext cx="4363919" cy="492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for: (a)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0</a:t>
            </a:r>
            <a:r>
              <a:rPr sz="1500" spc="51" baseline="37000">
                <a:solidFill>
                  <a:srgbClr val="000000"/>
                </a:solidFill>
                <a:latin typeface="ADOFCT+Cambria Math"/>
                <a:cs typeface="ADOFCT+Cambria Math"/>
              </a:rPr>
              <a:t>−</a:t>
            </a:r>
            <a:r>
              <a:rPr sz="2100" baseline="37000">
                <a:solidFill>
                  <a:srgbClr val="000000"/>
                </a:solidFill>
                <a:latin typeface="ADOFCT+Cambria Math"/>
                <a:cs typeface="ADOFCT+Cambria Math"/>
              </a:rPr>
              <a:t>,</a:t>
            </a:r>
            <a:r>
              <a:rPr sz="2100" spc="-113" baseline="3700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2100" spc="12" baseline="37000">
                <a:solidFill>
                  <a:srgbClr val="000000"/>
                </a:solidFill>
                <a:latin typeface="ADOFCT+Cambria Math"/>
                <a:cs typeface="ADOFCT+Cambria Math"/>
              </a:rPr>
              <a:t>(푏)푡</a:t>
            </a:r>
            <a:r>
              <a:rPr sz="2100" spc="-68" baseline="3700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2100" baseline="370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2100" spc="-68" baseline="3700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2100" baseline="37000">
                <a:solidFill>
                  <a:srgbClr val="000000"/>
                </a:solidFill>
                <a:latin typeface="ADOFCT+Cambria Math"/>
                <a:cs typeface="ADOFCT+Cambria Math"/>
              </a:rPr>
              <a:t>0</a:t>
            </a:r>
            <a:r>
              <a:rPr sz="1500" baseline="37000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6563477"/>
            <a:ext cx="7265073" cy="71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푡</a:t>
            </a:r>
            <a:r>
              <a:rPr sz="1400" spc="125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0,</a:t>
            </a:r>
            <a:r>
              <a:rPr sz="1400" spc="623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ADOFCT+Cambria Math"/>
                <a:cs typeface="ADOFCT+Cambria Math"/>
              </a:rPr>
              <a:t>3푢(푡)</a:t>
            </a:r>
            <a:r>
              <a:rPr sz="1400" spc="68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so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equivalent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2(b).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 current and capacitor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cannot change abruptly,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09600" y="7153733"/>
            <a:ext cx="4245846" cy="481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푖</a:t>
            </a:r>
            <a:r>
              <a:rPr sz="1400" spc="327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푖</a:t>
            </a:r>
            <a:r>
              <a:rPr sz="1400" spc="31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−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0,</a:t>
            </a:r>
            <a:r>
              <a:rPr sz="1400" spc="972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400" spc="381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400" spc="39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−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ꢁ20푉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612381" y="7226284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(1.2)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65987" y="7255841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퐿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80997" y="7255841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퐿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431033" y="7255841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퐶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193414" y="7255841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퐶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7840589"/>
            <a:ext cx="7407688" cy="74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 the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4 ꢁ 훺</a:t>
            </a:r>
            <a:r>
              <a:rPr sz="1400" spc="8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 is not required, we will use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KCL; let it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called </a:t>
            </a:r>
            <a:r>
              <a:rPr sz="1400" spc="-77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500" spc="70" baseline="-20571">
                <a:solidFill>
                  <a:srgbClr val="000000"/>
                </a:solidFill>
                <a:latin typeface="ADOFCT+Cambria Math"/>
                <a:cs typeface="ADOFCT+Cambria Math"/>
              </a:rPr>
              <a:t>표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Applying KCL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푎</a:t>
            </a:r>
            <a:r>
              <a:rPr sz="1400" spc="75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40612" y="8428177"/>
            <a:ext cx="1515657" cy="501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500" spc="87" baseline="-21818">
                <a:solidFill>
                  <a:srgbClr val="000000"/>
                </a:solidFill>
                <a:latin typeface="ADOFCT+Cambria Math"/>
                <a:cs typeface="ADOFCT+Cambria Math"/>
              </a:rPr>
              <a:t>푅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</a:t>
            </a:r>
            <a:r>
              <a:rPr sz="1400" spc="1355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 spc="-77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500" spc="82" baseline="-21818">
                <a:solidFill>
                  <a:srgbClr val="000000"/>
                </a:solidFill>
                <a:latin typeface="ADOFCT+Cambria Math"/>
                <a:cs typeface="ADOFCT+Cambria Math"/>
              </a:rPr>
              <a:t>표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09600" y="8580110"/>
            <a:ext cx="54773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3</a:t>
            </a:r>
            <a:r>
              <a:rPr sz="1400" spc="81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515110" y="858011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ꢂ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612381" y="8613505"/>
            <a:ext cx="609052" cy="124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(1.3)</a:t>
            </a:r>
          </a:p>
          <a:p>
            <a:pPr marL="0" marR="0">
              <a:lnSpc>
                <a:spcPts val="1554"/>
              </a:lnSpc>
              <a:spcBef>
                <a:spcPts val="453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(1.4)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58544" y="8698982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896110" y="8698982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4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8976217"/>
            <a:ext cx="437389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 KVL to the middle mesh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yields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09600" y="9319667"/>
            <a:ext cx="3311013" cy="482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ꢁ푣</a:t>
            </a:r>
            <a:r>
              <a:rPr sz="1400" spc="446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</a:t>
            </a:r>
            <a:r>
              <a:rPr sz="1400" spc="-1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ꢂ</a:t>
            </a:r>
            <a:r>
              <a:rPr sz="1400" spc="1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푣</a:t>
            </a:r>
            <a:r>
              <a:rPr sz="1400" spc="285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 ꢂ 푣</a:t>
            </a:r>
            <a:r>
              <a:rPr sz="1400" spc="39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ADOFCT+Cambria Math"/>
                <a:cs typeface="ADOFCT+Cambria Math"/>
              </a:rPr>
              <a:t>+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) ꢂ 20</a:t>
            </a:r>
            <a:r>
              <a:rPr sz="1400" spc="75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DOFCT+Cambria Math"/>
                <a:cs typeface="ADOFCT+Cambria Math"/>
              </a:rPr>
              <a:t> </a:t>
            </a:r>
            <a:r>
              <a:rPr sz="1400">
                <a:solidFill>
                  <a:srgbClr val="000000"/>
                </a:solidFill>
                <a:latin typeface="ADOFCT+Cambria Math"/>
                <a:cs typeface="ADOFCT+Cambria Math"/>
              </a:rPr>
              <a:t>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38200" y="9421775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푅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577594" y="9421775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표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315210" y="9421775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DOFCT+Cambria Math"/>
                <a:cs typeface="ADOFCT+Cambria Math"/>
              </a:rPr>
              <a:t>퐶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746627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50062"/>
            <a:ext cx="4949628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500" spc="101" baseline="-20571">
                <a:solidFill>
                  <a:srgbClr val="000000"/>
                </a:solidFill>
                <a:latin typeface="UQMVWN+Cambria Math"/>
                <a:cs typeface="UQMVWN+Cambria Math"/>
              </a:rPr>
              <a:t>퐶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−20푉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(1.2),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(1.4)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implies that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31609" y="1541129"/>
            <a:ext cx="609541" cy="1235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(1.5)</a:t>
            </a:r>
          </a:p>
          <a:p>
            <a:pPr marL="0" marR="0">
              <a:lnSpc>
                <a:spcPts val="1554"/>
              </a:lnSpc>
              <a:spcBef>
                <a:spcPts val="446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9600" y="1570686"/>
            <a:ext cx="1538684" cy="478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5612" y="1672793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63294" y="1672793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표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949561"/>
            <a:ext cx="298916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(1.3) and (1.5), we obtain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9600" y="2341829"/>
            <a:ext cx="1986307" cy="481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4푉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5612" y="2443938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푅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63294" y="2443938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표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5216" y="2713218"/>
            <a:ext cx="20058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Since </a:t>
            </a:r>
            <a:r>
              <a:rPr sz="1400" spc="20">
                <a:solidFill>
                  <a:srgbClr val="000000"/>
                </a:solidFill>
                <a:latin typeface="UQMVWN+Cambria Math"/>
                <a:cs typeface="UQMVWN+Cambria Math"/>
              </a:rPr>
              <a:t>퐿푑푖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/푑푡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36446" y="2799029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08529" y="2799029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062681"/>
            <a:ext cx="1605047" cy="620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UQMVWN+Cambria Math"/>
                <a:cs typeface="UQMVWN+Cambria Math"/>
              </a:rPr>
              <a:t>푑푖</a:t>
            </a:r>
            <a:r>
              <a:rPr sz="1500" spc="88" baseline="-21599">
                <a:solidFill>
                  <a:srgbClr val="000000"/>
                </a:solidFill>
                <a:latin typeface="UQMVWN+Cambria Math"/>
                <a:cs typeface="UQMVWN+Cambria Math"/>
              </a:rPr>
              <a:t>ꢀ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  <a:r>
              <a:rPr sz="1400" spc="14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500" spc="76" baseline="-21817">
                <a:solidFill>
                  <a:srgbClr val="000000"/>
                </a:solidFill>
                <a:latin typeface="UQMVWN+Cambria Math"/>
                <a:cs typeface="UQMVWN+Cambria Math"/>
              </a:rPr>
              <a:t>ꢀ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</a:p>
          <a:p>
            <a:pPr marL="640384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8283" y="3333486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푑푡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76069" y="3333486"/>
            <a:ext cx="3615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퐿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665966"/>
            <a:ext cx="442482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applying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 to the right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2(b)</a:t>
            </a:r>
            <a:r>
              <a:rPr sz="1400" spc="-1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4007942"/>
            <a:ext cx="2299325" cy="482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ꢁ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20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37031" y="4110050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80997" y="4110050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푐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394438"/>
            <a:ext cx="76667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09600" y="4731842"/>
            <a:ext cx="782969" cy="44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spc="20" baseline="28800">
                <a:solidFill>
                  <a:srgbClr val="000000"/>
                </a:solidFill>
                <a:latin typeface="UQMVWN+Cambria Math"/>
                <a:cs typeface="UQMVWN+Cambria Math"/>
              </a:rPr>
              <a:t>푑푖</a:t>
            </a:r>
            <a:r>
              <a:rPr sz="1000" spc="92">
                <a:solidFill>
                  <a:srgbClr val="000000"/>
                </a:solidFill>
                <a:latin typeface="UQMVWN+Cambria Math"/>
                <a:cs typeface="UQMVWN+Cambria Math"/>
              </a:rPr>
              <a:t>ꢀ</a:t>
            </a:r>
            <a:r>
              <a:rPr sz="2100" baseline="288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500" spc="51" baseline="28800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2100" baseline="288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443217" y="4815062"/>
            <a:ext cx="60916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(1.7)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49984" y="4883775"/>
            <a:ext cx="54826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16863" y="5002647"/>
            <a:ext cx="4406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푑푡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5273919"/>
            <a:ext cx="709801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Similarly, since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UQMVWN+Cambria Math"/>
                <a:cs typeface="UQMVWN+Cambria Math"/>
              </a:rPr>
              <a:t>ꢂ푑푣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/푑푡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푖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then </a:t>
            </a:r>
            <a:r>
              <a:rPr sz="1400" spc="40">
                <a:solidFill>
                  <a:srgbClr val="000000"/>
                </a:solidFill>
                <a:latin typeface="UQMVWN+Cambria Math"/>
                <a:cs typeface="UQMVWN+Cambria Math"/>
              </a:rPr>
              <a:t>푑푣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/푑푡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푖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1">
                <a:solidFill>
                  <a:srgbClr val="000000"/>
                </a:solidFill>
                <a:latin typeface="UQMVWN+Cambria Math"/>
                <a:cs typeface="UQMVWN+Cambria Math"/>
              </a:rPr>
              <a:t>/ꢂ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KCL at node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푏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13457" y="5359730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퐶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655442" y="5359730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퐶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88486" y="5359730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퐶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030090" y="5359730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퐶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5513187"/>
            <a:ext cx="124765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푖</a:t>
            </a:r>
            <a:r>
              <a:rPr sz="1500" spc="101" baseline="-20571">
                <a:solidFill>
                  <a:srgbClr val="000000"/>
                </a:solidFill>
                <a:latin typeface="UQMVWN+Cambria Math"/>
                <a:cs typeface="UQMVWN+Cambria Math"/>
              </a:rPr>
              <a:t>퐶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73556" y="5872104"/>
            <a:ext cx="22868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MVWN+Cambria Math"/>
                <a:cs typeface="UQMVWN+Cambria Math"/>
              </a:rPr>
              <a:t>ꢆ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09600" y="5896432"/>
            <a:ext cx="58772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ꢃ</a:t>
            </a:r>
            <a:r>
              <a:rPr sz="10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(ꢅ</a:t>
            </a:r>
            <a:r>
              <a:rPr sz="100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76655" y="5945510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MVWN+Cambria Math"/>
                <a:cs typeface="UQMVWN+Cambria Math"/>
              </a:rPr>
              <a:t>ꢄ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56436" y="5936056"/>
            <a:ext cx="1591603" cy="472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푖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  <a:r>
              <a:rPr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ꢁ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푖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</a:p>
          <a:p>
            <a:pPr marL="23921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퐶</a:t>
            </a:r>
            <a:r>
              <a:rPr sz="1000" spc="46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ꢀ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612381" y="6000988"/>
            <a:ext cx="609052" cy="1261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(1.8)</a:t>
            </a:r>
          </a:p>
          <a:p>
            <a:pPr marL="0" marR="0">
              <a:lnSpc>
                <a:spcPts val="1554"/>
              </a:lnSpc>
              <a:spcBef>
                <a:spcPts val="46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(1.9)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71144" y="60915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ꢇ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6294196"/>
            <a:ext cx="1855596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 spc="-77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500" spc="82" baseline="-20571">
                <a:solidFill>
                  <a:srgbClr val="000000"/>
                </a:solidFill>
                <a:latin typeface="UQMVWN+Cambria Math"/>
                <a:cs typeface="UQMVWN+Cambria Math"/>
              </a:rPr>
              <a:t>표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173477" y="6294196"/>
            <a:ext cx="2566158" cy="484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푖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5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0,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푖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4/4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449445" y="6321028"/>
            <a:ext cx="8494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A. Then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229866" y="6396304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ꢀ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123310" y="6396304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퐶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948232" y="6669410"/>
            <a:ext cx="22868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MVWN+Cambria Math"/>
                <a:cs typeface="UQMVWN+Cambria Math"/>
              </a:rPr>
              <a:t>ꢆ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557782" y="6669410"/>
            <a:ext cx="22868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MVWN+Cambria Math"/>
                <a:cs typeface="UQMVWN+Cambria Math"/>
              </a:rPr>
              <a:t>ꢆ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09600" y="6693485"/>
            <a:ext cx="66392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UQMVWN+Cambria Math"/>
                <a:cs typeface="UQMVWN+Cambria Math"/>
              </a:rPr>
              <a:t>ꢈꢃ</a:t>
            </a:r>
            <a:r>
              <a:rPr sz="10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(ꢅ</a:t>
            </a:r>
            <a:r>
              <a:rPr sz="10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313941" y="6693485"/>
            <a:ext cx="56761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ꢋ</a:t>
            </a:r>
            <a:r>
              <a:rPr sz="10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(ꢅ</a:t>
            </a:r>
            <a:r>
              <a:rPr sz="10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973833" y="669348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ꢍ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62000" y="6742562"/>
            <a:ext cx="207193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MVWN+Cambria Math"/>
                <a:cs typeface="UQMVWN+Cambria Math"/>
              </a:rPr>
              <a:t>ꢉ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32636" y="674940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358138" y="6742562"/>
            <a:ext cx="22020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MVWN+Cambria Math"/>
                <a:cs typeface="UQMVWN+Cambria Math"/>
              </a:rPr>
              <a:t>ꢌ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740661" y="674940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146045" y="6749405"/>
            <a:ext cx="83407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UQMVWN+Cambria Math"/>
                <a:cs typeface="UQMVWN+Cambria Math"/>
              </a:rPr>
              <a:t>2푉/푠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775716" y="6888557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ꢈꢊ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461769" y="6888557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퐶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923542" y="6888557"/>
            <a:ext cx="36282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ꢅ.5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7092773"/>
            <a:ext cx="4669444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 </a:t>
            </a:r>
            <a:r>
              <a:rPr sz="1400" spc="23">
                <a:solidFill>
                  <a:srgbClr val="000000"/>
                </a:solidFill>
                <a:latin typeface="UQMVWN+Cambria Math"/>
                <a:cs typeface="UQMVWN+Cambria Math"/>
              </a:rPr>
              <a:t>푑푣</a:t>
            </a:r>
            <a:r>
              <a:rPr sz="1500" spc="86" baseline="-20571">
                <a:solidFill>
                  <a:srgbClr val="000000"/>
                </a:solidFill>
                <a:latin typeface="UQMVWN+Cambria Math"/>
                <a:cs typeface="UQMVWN+Cambria Math"/>
              </a:rPr>
              <a:t>푅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)/푑푡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apply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KCL to node</a:t>
            </a:r>
            <a:r>
              <a:rPr sz="1400" spc="1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707003" y="7109069"/>
            <a:ext cx="36604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푎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872032" y="7418440"/>
            <a:ext cx="82881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UQMVWN+Cambria Math"/>
                <a:cs typeface="UQMVWN+Cambria Math"/>
              </a:rPr>
              <a:t>푅</a:t>
            </a:r>
            <a:r>
              <a:rPr sz="1500" spc="1367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77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UQMVWN+Cambria Math"/>
                <a:cs typeface="UQMVWN+Cambria Math"/>
              </a:rPr>
              <a:t>표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1019" y="7554077"/>
            <a:ext cx="54773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3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100632" y="755407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ꢁ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916228" y="767294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2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307846" y="767294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4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1019" y="7981265"/>
            <a:ext cx="4880681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Taking the derivative of each term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setting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0</a:t>
            </a:r>
            <a:r>
              <a:rPr sz="1500" baseline="36856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500" spc="25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426717" y="8356859"/>
            <a:ext cx="22868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MVWN+Cambria Math"/>
                <a:cs typeface="UQMVWN+Cambria Math"/>
              </a:rPr>
              <a:t>ꢆ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2121661" y="8356859"/>
            <a:ext cx="22868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MVWN+Cambria Math"/>
                <a:cs typeface="UQMVWN+Cambria Math"/>
              </a:rPr>
              <a:t>ꢆ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068628" y="8380934"/>
            <a:ext cx="6818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UQMVWN+Cambria Math"/>
                <a:cs typeface="UQMVWN+Cambria Math"/>
              </a:rPr>
              <a:t>ꢈꢃ</a:t>
            </a:r>
            <a:r>
              <a:rPr sz="10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(ꢅ</a:t>
            </a:r>
            <a:r>
              <a:rPr sz="10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772666" y="8380934"/>
            <a:ext cx="67276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UQMVWN+Cambria Math"/>
                <a:cs typeface="UQMVWN+Cambria Math"/>
              </a:rPr>
              <a:t>ꢈꢃ</a:t>
            </a:r>
            <a:r>
              <a:rPr sz="10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(ꢅ</a:t>
            </a:r>
            <a:r>
              <a:rPr sz="10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)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609600" y="8436854"/>
            <a:ext cx="69644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0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2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221028" y="8430011"/>
            <a:ext cx="22693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MVWN+Cambria Math"/>
                <a:cs typeface="UQMVWN+Cambria Math"/>
              </a:rPr>
              <a:t>ꢎ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600453" y="8436854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ꢁ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925066" y="8430011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MVWN+Cambria Math"/>
                <a:cs typeface="UQMVWN+Cambria Math"/>
              </a:rPr>
              <a:t>ꢄ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6523990" y="8487013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(1.10)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243888" y="8576005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ꢈꢊ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943354" y="8576005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ꢈꢊ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41019" y="8804005"/>
            <a:ext cx="514170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 apply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the middle mesh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obtain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541019" y="9162278"/>
            <a:ext cx="209076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−푣</a:t>
            </a:r>
            <a:r>
              <a:rPr sz="1400" spc="7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ꢁ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4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ꢁ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20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ꢁ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푣</a:t>
            </a:r>
            <a:r>
              <a:rPr sz="1400" spc="6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0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769619" y="924809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푅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163116" y="9248090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푐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1944877" y="9248090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MVWN+Cambria Math"/>
                <a:cs typeface="UQMVWN+Cambria Math"/>
              </a:rPr>
              <a:t>표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541019" y="9508643"/>
            <a:ext cx="5469563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Again, taking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derivative of each term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setting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QMVWN+Cambria Math"/>
                <a:cs typeface="UQMVWN+Cambria Math"/>
              </a:rPr>
              <a:t>0</a:t>
            </a:r>
            <a:r>
              <a:rPr sz="1500" baseline="36856">
                <a:solidFill>
                  <a:srgbClr val="000000"/>
                </a:solidFill>
                <a:latin typeface="UQMVWN+Cambria Math"/>
                <a:cs typeface="UQMVWN+Cambria Math"/>
              </a:rPr>
              <a:t>+</a:t>
            </a:r>
            <a:r>
              <a:rPr sz="1500" spc="49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yields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3746627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087" y="1148538"/>
            <a:ext cx="2656899" cy="504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RTQSOT+Cambria Math"/>
                <a:cs typeface="RTQSOT+Cambria Math"/>
              </a:rPr>
              <a:t>푑푣</a:t>
            </a:r>
            <a:r>
              <a:rPr sz="1500" spc="87" baseline="-21600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</a:t>
            </a:r>
            <a:r>
              <a:rPr sz="1400" spc="1355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 spc="25">
                <a:solidFill>
                  <a:srgbClr val="000000"/>
                </a:solidFill>
                <a:latin typeface="RTQSOT+Cambria Math"/>
                <a:cs typeface="RTQSOT+Cambria Math"/>
              </a:rPr>
              <a:t>푑푣</a:t>
            </a:r>
            <a:r>
              <a:rPr sz="1500" spc="94" baseline="-21600">
                <a:solidFill>
                  <a:srgbClr val="000000"/>
                </a:solidFill>
                <a:latin typeface="RTQSOT+Cambria Math"/>
                <a:cs typeface="RTQSOT+Cambria Math"/>
              </a:rPr>
              <a:t>푐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</a:t>
            </a:r>
            <a:r>
              <a:rPr sz="1400" spc="1355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RTQSOT+Cambria Math"/>
                <a:cs typeface="RTQSOT+Cambria Math"/>
              </a:rPr>
              <a:t>푑푣</a:t>
            </a:r>
            <a:r>
              <a:rPr sz="1500" spc="82" baseline="-21600">
                <a:solidFill>
                  <a:srgbClr val="000000"/>
                </a:solidFill>
                <a:latin typeface="RTQSOT+Cambria Math"/>
                <a:cs typeface="RTQSOT+Cambria Math"/>
              </a:rPr>
              <a:t>표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30047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−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7094" y="130047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16150" y="130047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3875" y="1300470"/>
            <a:ext cx="54678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7564" y="1419342"/>
            <a:ext cx="4406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푑푡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78761" y="1419342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푑푡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12770" y="1419342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푑푡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1729181"/>
            <a:ext cx="3231304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for </a:t>
            </a:r>
            <a:r>
              <a:rPr sz="1400" spc="23">
                <a:solidFill>
                  <a:srgbClr val="000000"/>
                </a:solidFill>
                <a:latin typeface="RTQSOT+Cambria Math"/>
                <a:cs typeface="RTQSOT+Cambria Math"/>
              </a:rPr>
              <a:t>푑푣</a:t>
            </a:r>
            <a:r>
              <a:rPr sz="1500" spc="101" baseline="-20571">
                <a:solidFill>
                  <a:srgbClr val="000000"/>
                </a:solidFill>
                <a:latin typeface="RTQSOT+Cambria Math"/>
                <a:cs typeface="RTQSOT+Cambria Math"/>
              </a:rPr>
              <a:t>퐶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)/푑푡</a:t>
            </a:r>
            <a:r>
              <a:rPr sz="1400" spc="99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2</a:t>
            </a:r>
            <a:r>
              <a:rPr sz="1400" spc="33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9600" y="2093417"/>
            <a:ext cx="906159" cy="740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RTQSOT+Cambria Math"/>
                <a:cs typeface="RTQSOT+Cambria Math"/>
              </a:rPr>
              <a:t>푑푣</a:t>
            </a:r>
            <a:r>
              <a:rPr sz="1500" spc="100" baseline="-21600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</a:t>
            </a:r>
          </a:p>
          <a:p>
            <a:pPr marL="233476" marR="0">
              <a:lnSpc>
                <a:spcPts val="1645"/>
              </a:lnSpc>
              <a:spcBef>
                <a:spcPts val="2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푑푡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95526" y="2093417"/>
            <a:ext cx="887566" cy="740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RTQSOT+Cambria Math"/>
                <a:cs typeface="RTQSOT+Cambria Math"/>
              </a:rPr>
              <a:t>푑푣</a:t>
            </a:r>
            <a:r>
              <a:rPr sz="1500" spc="82" baseline="-21600">
                <a:solidFill>
                  <a:srgbClr val="000000"/>
                </a:solidFill>
                <a:latin typeface="RTQSOT+Cambria Math"/>
                <a:cs typeface="RTQSOT+Cambria Math"/>
              </a:rPr>
              <a:t>표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</a:t>
            </a:r>
          </a:p>
          <a:p>
            <a:pPr marL="224027" marR="0">
              <a:lnSpc>
                <a:spcPts val="1645"/>
              </a:lnSpc>
              <a:spcBef>
                <a:spcPts val="2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푑푡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03274" y="2245350"/>
            <a:ext cx="71994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2 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23990" y="2278745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(1.11)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642981"/>
            <a:ext cx="293124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(1.10) and (1.11), we get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2980386"/>
            <a:ext cx="906159" cy="740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RTQSOT+Cambria Math"/>
                <a:cs typeface="RTQSOT+Cambria Math"/>
              </a:rPr>
              <a:t>푑푣</a:t>
            </a:r>
            <a:r>
              <a:rPr sz="1500" spc="99" baseline="-21600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</a:t>
            </a:r>
          </a:p>
          <a:p>
            <a:pPr marL="233172" marR="0">
              <a:lnSpc>
                <a:spcPts val="1645"/>
              </a:lnSpc>
              <a:spcBef>
                <a:spcPts val="2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푑푡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17574" y="2996682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34744" y="3132318"/>
            <a:ext cx="864124" cy="595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  <a:r>
              <a:rPr sz="1400" spc="1093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RTQSOT+Cambria Math"/>
                <a:cs typeface="RTQSOT+Cambria Math"/>
              </a:rPr>
              <a:t>푉/푠</a:t>
            </a:r>
          </a:p>
          <a:p>
            <a:pPr marL="182829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3559886"/>
            <a:ext cx="4770204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 find </a:t>
            </a:r>
            <a:r>
              <a:rPr sz="1400" spc="25">
                <a:solidFill>
                  <a:srgbClr val="000000"/>
                </a:solidFill>
                <a:latin typeface="RTQSOT+Cambria Math"/>
                <a:cs typeface="RTQSOT+Cambria Math"/>
              </a:rPr>
              <a:t>푑푖</a:t>
            </a:r>
            <a:r>
              <a:rPr sz="1500" spc="99" baseline="-20571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)/푑푡</a:t>
            </a:r>
            <a:r>
              <a:rPr sz="1400" spc="63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 it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 required. Since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34433" y="3576183"/>
            <a:ext cx="97687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푣</a:t>
            </a:r>
            <a:r>
              <a:rPr sz="1400" spc="814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5푖</a:t>
            </a:r>
            <a:r>
              <a:rPr sz="1400" spc="442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830445" y="3661994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312028" y="3661994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3925646"/>
            <a:ext cx="2378192" cy="50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RTQSOT+Cambria Math"/>
                <a:cs typeface="RTQSOT+Cambria Math"/>
              </a:rPr>
              <a:t>푑푖</a:t>
            </a:r>
            <a:r>
              <a:rPr sz="1500" spc="99" baseline="-21600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</a:t>
            </a:r>
            <a:r>
              <a:rPr sz="1400" spc="1510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1</a:t>
            </a:r>
            <a:r>
              <a:rPr sz="1400" spc="-75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RTQSOT+Cambria Math"/>
                <a:cs typeface="RTQSOT+Cambria Math"/>
              </a:rPr>
              <a:t>푑푣</a:t>
            </a:r>
            <a:r>
              <a:rPr sz="1500" spc="87" baseline="-21446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</a:t>
            </a:r>
            <a:r>
              <a:rPr sz="1400" spc="1510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1</a:t>
            </a:r>
            <a:r>
              <a:rPr sz="1400" spc="-75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90139" y="3941943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96644" y="407757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99385" y="407757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658491" y="407757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066923" y="4077579"/>
            <a:ext cx="55023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퐴/푠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54380" y="4196451"/>
            <a:ext cx="4406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푑푡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377950" y="419693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5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739138" y="4196451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푑푡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382266" y="4196934"/>
            <a:ext cx="9235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5</a:t>
            </a:r>
            <a:r>
              <a:rPr sz="1400" spc="-75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3</a:t>
            </a:r>
            <a:r>
              <a:rPr sz="1400" spc="1523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15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4521063"/>
            <a:ext cx="7258887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As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→</a:t>
            </a:r>
            <a:r>
              <a:rPr sz="1400" spc="77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∞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circuit reaches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 the equivalent circuit in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2(a)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except that the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‐퐴</a:t>
            </a:r>
            <a:r>
              <a:rPr sz="1400" spc="62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source is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operative. By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division principle,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431289" y="510627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5241915"/>
            <a:ext cx="953425" cy="903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푖</a:t>
            </a:r>
            <a:r>
              <a:rPr sz="1500" spc="88" baseline="-20571">
                <a:solidFill>
                  <a:srgbClr val="000000"/>
                </a:solidFill>
                <a:latin typeface="RTQSOT+Cambria Math"/>
                <a:cs typeface="RTQSOT+Cambria Math"/>
              </a:rPr>
              <a:t>퐿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(∞)</a:t>
            </a:r>
            <a:r>
              <a:rPr sz="1400" spc="67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132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푣</a:t>
            </a:r>
            <a:r>
              <a:rPr sz="1500" spc="87" baseline="-20571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(∞)</a:t>
            </a:r>
            <a:r>
              <a:rPr sz="1400" spc="67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714754" y="5241915"/>
            <a:ext cx="9236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3퐴</a:t>
            </a:r>
            <a:r>
              <a:rPr sz="1400" spc="83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1퐴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523990" y="5234162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(1.12)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277366" y="5361270"/>
            <a:ext cx="674803" cy="623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2 ꢀ 4</a:t>
            </a:r>
          </a:p>
          <a:p>
            <a:pPr marL="138683" marR="0">
              <a:lnSpc>
                <a:spcPts val="116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4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699514" y="5644251"/>
            <a:ext cx="257182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3퐴×2</a:t>
            </a:r>
            <a:r>
              <a:rPr sz="1400" spc="60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 spc="21">
                <a:solidFill>
                  <a:srgbClr val="000000"/>
                </a:solidFill>
                <a:latin typeface="RTQSOT+Cambria Math"/>
                <a:cs typeface="RTQSOT+Cambria Math"/>
              </a:rPr>
              <a:t>4푉,</a:t>
            </a:r>
            <a:r>
              <a:rPr sz="1400" spc="918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 spc="-18">
                <a:solidFill>
                  <a:srgbClr val="000000"/>
                </a:solidFill>
                <a:latin typeface="RTQSOT+Cambria Math"/>
                <a:cs typeface="RTQSOT+Cambria Math"/>
              </a:rPr>
              <a:t>푣</a:t>
            </a:r>
            <a:r>
              <a:rPr sz="1500" spc="101" baseline="-20571">
                <a:solidFill>
                  <a:srgbClr val="000000"/>
                </a:solidFill>
                <a:latin typeface="RTQSOT+Cambria Math"/>
                <a:cs typeface="RTQSOT+Cambria Math"/>
              </a:rPr>
              <a:t>퐶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(∞)</a:t>
            </a:r>
            <a:r>
              <a:rPr sz="1400" spc="68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−20푉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62176" y="5763606"/>
            <a:ext cx="6747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2 ꢀ 4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6522329"/>
            <a:ext cx="37596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H.W.2: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circuit in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</a:t>
            </a:r>
            <a:r>
              <a:rPr sz="1400" spc="11">
                <a:solidFill>
                  <a:srgbClr val="0070C0"/>
                </a:solidFill>
                <a:latin typeface="Times New Roman"/>
                <a:cs typeface="Times New Roman"/>
              </a:rPr>
              <a:t>1,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find: (a)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푖</a:t>
            </a:r>
            <a:r>
              <a:rPr sz="1400" spc="327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810634" y="6506033"/>
            <a:ext cx="1650510" cy="475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),</a:t>
            </a:r>
            <a:r>
              <a:rPr sz="1400" spc="46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푣</a:t>
            </a:r>
            <a:r>
              <a:rPr sz="1400" spc="396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),</a:t>
            </a:r>
            <a:r>
              <a:rPr sz="1400" spc="21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푣</a:t>
            </a:r>
            <a:r>
              <a:rPr sz="1400" spc="430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254116" y="6506033"/>
            <a:ext cx="1497702" cy="513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(b)</a:t>
            </a:r>
          </a:p>
          <a:p>
            <a:pPr marL="34137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RTQSOT+Cambria Math"/>
                <a:cs typeface="RTQSOT+Cambria Math"/>
              </a:rPr>
              <a:t>푑푖</a:t>
            </a:r>
            <a:r>
              <a:rPr sz="1500" spc="88" baseline="-21176">
                <a:solidFill>
                  <a:srgbClr val="000000"/>
                </a:solidFill>
                <a:latin typeface="RTQSOT+Cambria Math"/>
                <a:cs typeface="RTQSOT+Cambria Math"/>
              </a:rPr>
              <a:t>퐿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)/푑푡,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556127" y="6608141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QSOT+Cambria Math"/>
                <a:cs typeface="RTQSOT+Cambria Math"/>
              </a:rPr>
              <a:t>퐿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159630" y="6608141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QSOT+Cambria Math"/>
                <a:cs typeface="RTQSOT+Cambria Math"/>
              </a:rPr>
              <a:t>퐶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771009" y="6608141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6713297"/>
            <a:ext cx="4449559" cy="488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0">
                <a:solidFill>
                  <a:srgbClr val="000000"/>
                </a:solidFill>
                <a:latin typeface="RTQSOT+Cambria Math"/>
                <a:cs typeface="RTQSOT+Cambria Math"/>
              </a:rPr>
              <a:t>푑푣</a:t>
            </a:r>
            <a:r>
              <a:rPr sz="1400" spc="353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)/푑푡,</a:t>
            </a:r>
            <a:r>
              <a:rPr sz="1400" spc="34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 spc="52">
                <a:solidFill>
                  <a:srgbClr val="000000"/>
                </a:solidFill>
                <a:latin typeface="RTQSOT+Cambria Math"/>
                <a:cs typeface="RTQSOT+Cambria Math"/>
              </a:rPr>
              <a:t>푑푣</a:t>
            </a:r>
            <a:r>
              <a:rPr sz="1400" spc="377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(0</a:t>
            </a:r>
            <a:r>
              <a:rPr sz="1000" spc="51">
                <a:solidFill>
                  <a:srgbClr val="000000"/>
                </a:solidFill>
                <a:latin typeface="RTQSOT+Cambria Math"/>
                <a:cs typeface="RTQSOT+Cambria Math"/>
              </a:rPr>
              <a:t>+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)/푑푡,</a:t>
            </a:r>
            <a:r>
              <a:rPr sz="1400" spc="20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RTQSOT+Cambria Math"/>
                <a:cs typeface="RTQSOT+Cambria Math"/>
              </a:rPr>
              <a:t>(ꢁ)푖</a:t>
            </a:r>
            <a:r>
              <a:rPr sz="1400" spc="297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(∞),</a:t>
            </a:r>
            <a:r>
              <a:rPr sz="1400" spc="37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푣</a:t>
            </a:r>
            <a:r>
              <a:rPr sz="1400" spc="394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(∞),</a:t>
            </a:r>
            <a:r>
              <a:rPr sz="1400" spc="28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푣</a:t>
            </a:r>
            <a:r>
              <a:rPr sz="1400" spc="442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RTQSOT+Cambria Math"/>
                <a:cs typeface="RTQSOT+Cambria Math"/>
              </a:rPr>
              <a:t>(∞)</a:t>
            </a:r>
            <a:r>
              <a:rPr sz="1400" spc="37">
                <a:solidFill>
                  <a:srgbClr val="000000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45236" y="6815404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QSOT+Cambria Math"/>
                <a:cs typeface="RTQSOT+Cambria Math"/>
              </a:rPr>
              <a:t>퐶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731517" y="6815404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807842" y="6815404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QSOT+Cambria Math"/>
                <a:cs typeface="RTQSOT+Cambria Math"/>
              </a:rPr>
              <a:t>퐿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364103" y="6815404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QSOT+Cambria Math"/>
                <a:cs typeface="RTQSOT+Cambria Math"/>
              </a:rPr>
              <a:t>퐶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927983" y="6815404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QSOT+Cambria Math"/>
                <a:cs typeface="RTQSOT+Cambria Math"/>
              </a:rPr>
              <a:t>푅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1019" y="6947525"/>
            <a:ext cx="513788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(a) </a:t>
            </a:r>
            <a:r>
              <a:rPr sz="1400">
                <a:solidFill>
                  <a:srgbClr val="ED008D"/>
                </a:solidFill>
                <a:latin typeface="RTQSOT+Cambria Math"/>
                <a:cs typeface="RTQSOT+Cambria Math"/>
              </a:rPr>
              <a:t>−ퟔ푨,</a:t>
            </a:r>
            <a:r>
              <a:rPr sz="1400" spc="40">
                <a:solidFill>
                  <a:srgbClr val="ED008D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ED008D"/>
                </a:solidFill>
                <a:latin typeface="RTQSOT+Cambria Math"/>
                <a:cs typeface="RTQSOT+Cambria Math"/>
              </a:rPr>
              <a:t>ퟎ,</a:t>
            </a:r>
            <a:r>
              <a:rPr sz="1400" spc="-81">
                <a:solidFill>
                  <a:srgbClr val="ED008D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ED008D"/>
                </a:solidFill>
                <a:latin typeface="RTQSOT+Cambria Math"/>
                <a:cs typeface="RTQSOT+Cambria Math"/>
              </a:rPr>
              <a:t>ퟎ,</a:t>
            </a:r>
            <a:r>
              <a:rPr sz="1400" spc="37">
                <a:solidFill>
                  <a:srgbClr val="ED008D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ED008D"/>
                </a:solidFill>
                <a:latin typeface="RTQSOT+Cambria Math"/>
                <a:cs typeface="RTQSOT+Cambria Math"/>
              </a:rPr>
              <a:t>(풃)ퟎ,</a:t>
            </a:r>
            <a:r>
              <a:rPr sz="1400" spc="-81">
                <a:solidFill>
                  <a:srgbClr val="ED008D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ED008D"/>
                </a:solidFill>
                <a:latin typeface="RTQSOT+Cambria Math"/>
                <a:cs typeface="RTQSOT+Cambria Math"/>
              </a:rPr>
              <a:t>ퟐퟎ푽/풔,</a:t>
            </a:r>
            <a:r>
              <a:rPr sz="1400" spc="25">
                <a:solidFill>
                  <a:srgbClr val="ED008D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ED008D"/>
                </a:solidFill>
                <a:latin typeface="RTQSOT+Cambria Math"/>
                <a:cs typeface="RTQSOT+Cambria Math"/>
              </a:rPr>
              <a:t>ퟎ,</a:t>
            </a:r>
            <a:r>
              <a:rPr sz="1400" spc="37">
                <a:solidFill>
                  <a:srgbClr val="ED008D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ED008D"/>
                </a:solidFill>
                <a:latin typeface="RTQSOT+Cambria Math"/>
                <a:cs typeface="RTQSOT+Cambria Math"/>
              </a:rPr>
              <a:t>(풄)</a:t>
            </a:r>
            <a:r>
              <a:rPr sz="1400" spc="-17">
                <a:solidFill>
                  <a:srgbClr val="ED008D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ED008D"/>
                </a:solidFill>
                <a:latin typeface="RTQSOT+Cambria Math"/>
                <a:cs typeface="RTQSOT+Cambria Math"/>
              </a:rPr>
              <a:t>− ퟐ푨,</a:t>
            </a:r>
            <a:r>
              <a:rPr sz="1400" spc="54">
                <a:solidFill>
                  <a:srgbClr val="ED008D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ED008D"/>
                </a:solidFill>
                <a:latin typeface="RTQSOT+Cambria Math"/>
                <a:cs typeface="RTQSOT+Cambria Math"/>
              </a:rPr>
              <a:t>ퟐퟎ푽,</a:t>
            </a:r>
            <a:r>
              <a:rPr sz="1400" spc="37">
                <a:solidFill>
                  <a:srgbClr val="ED008D"/>
                </a:solidFill>
                <a:latin typeface="RTQSOT+Cambria Math"/>
                <a:cs typeface="RTQSOT+Cambria Math"/>
              </a:rPr>
              <a:t> </a:t>
            </a:r>
            <a:r>
              <a:rPr sz="1400">
                <a:solidFill>
                  <a:srgbClr val="ED008D"/>
                </a:solidFill>
                <a:latin typeface="RTQSOT+Cambria Math"/>
                <a:cs typeface="RTQSOT+Cambria Math"/>
              </a:rPr>
              <a:t>ퟐퟎ푽.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574415" y="9296206"/>
            <a:ext cx="68162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746627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70138"/>
            <a:ext cx="3177504" cy="556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FF0000"/>
                </a:solidFill>
                <a:latin typeface="Times New Roman"/>
                <a:cs typeface="Times New Roman"/>
              </a:rPr>
              <a:t>3)</a:t>
            </a:r>
            <a:r>
              <a:rPr sz="1400" i="1" spc="26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The Source</a:t>
            </a:r>
            <a:r>
              <a:rPr sz="1600" u="sng">
                <a:solidFill>
                  <a:srgbClr val="FF0000"/>
                </a:solidFill>
                <a:latin typeface="DFOIDN+Cambria Math"/>
                <a:cs typeface="DFOIDN+Cambria Math"/>
              </a:rPr>
              <a:t>‐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Free Series RLC Circuit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591421"/>
            <a:ext cx="7453705" cy="93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4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3.1.</a:t>
            </a:r>
            <a:r>
              <a:rPr sz="1400" spc="-4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being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excited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initially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inductor.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represented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푉</a:t>
            </a:r>
            <a:r>
              <a:rPr sz="1400" spc="496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initial inductor current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퐼</a:t>
            </a:r>
            <a:r>
              <a:rPr sz="1400" spc="241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 at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ꢀ,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1538" y="21406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22471" y="21406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22552" y="2428230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02917" y="241041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9600" y="2563866"/>
            <a:ext cx="191619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DFOIDN+Cambria Math"/>
                <a:cs typeface="DFOIDN+Cambria Math"/>
              </a:rPr>
              <a:t>푣(푂)</a:t>
            </a:r>
            <a:r>
              <a:rPr sz="1400" spc="56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=</a:t>
            </a:r>
            <a:r>
              <a:rPr sz="1400" spc="1213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∫</a:t>
            </a:r>
            <a:r>
              <a:rPr sz="1400" spc="818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푖</a:t>
            </a:r>
            <a:r>
              <a:rPr sz="1400" spc="-31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푑푡</a:t>
            </a:r>
            <a:r>
              <a:rPr sz="1400" spc="107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푉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23990" y="2617073"/>
            <a:ext cx="697818" cy="910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7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(3.1a)</a:t>
            </a:r>
          </a:p>
          <a:p>
            <a:pPr marL="0" marR="0">
              <a:lnSpc>
                <a:spcPts val="1554"/>
              </a:lnSpc>
              <a:spcBef>
                <a:spcPts val="191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(3.1b)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34438" y="264967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14932" y="2683221"/>
            <a:ext cx="37309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퐶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37386" y="2782265"/>
            <a:ext cx="39938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−∞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3007350"/>
            <a:ext cx="3525646" cy="779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DFOIDN+Cambria Math"/>
                <a:cs typeface="DFOIDN+Cambria Math"/>
              </a:rPr>
              <a:t>푖(ꢀ)</a:t>
            </a:r>
            <a:r>
              <a:rPr sz="1400" spc="50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DFOIDN+Cambria Math"/>
                <a:cs typeface="DFOIDN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DFOIDN+Cambria Math"/>
                <a:cs typeface="DFOIDN+Cambria Math"/>
              </a:rPr>
              <a:t>0</a:t>
            </a:r>
          </a:p>
          <a:p>
            <a:pPr marL="0" marR="0">
              <a:lnSpc>
                <a:spcPts val="1554"/>
              </a:lnSpc>
              <a:spcBef>
                <a:spcPts val="6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 KVL around the loop in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3.1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9588" y="3672663"/>
            <a:ext cx="31569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ꢁꢂ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81582" y="367266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ꢄ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94942" y="3671139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ꢃ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9600" y="3728583"/>
            <a:ext cx="2169632" cy="48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푅푖</a:t>
            </a:r>
            <a:r>
              <a:rPr sz="1400" spc="31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+ 퐿</a:t>
            </a:r>
            <a:r>
              <a:rPr sz="1400" spc="1371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+</a:t>
            </a:r>
            <a:r>
              <a:rPr sz="1400" spc="889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ꢆ</a:t>
            </a:r>
            <a:r>
              <a:rPr sz="1400" spc="1294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푖</a:t>
            </a:r>
            <a:r>
              <a:rPr sz="1400" spc="-31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푑푡</a:t>
            </a:r>
            <a:r>
              <a:rPr sz="1400" spc="107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ꢀ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12381" y="3789410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25016" y="3867734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ꢁꢃ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77010" y="3852494"/>
            <a:ext cx="580152" cy="354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ꢅ</a:t>
            </a:r>
          </a:p>
          <a:p>
            <a:pPr marL="18135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−∞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03017" y="5756894"/>
            <a:ext cx="34023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3.1.</a:t>
            </a:r>
            <a:r>
              <a:rPr sz="1400" spc="-12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source-free series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6473561"/>
            <a:ext cx="716139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eliminate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integral, we differentiate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respect to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푡</a:t>
            </a:r>
            <a:r>
              <a:rPr sz="1400" spc="75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rearrange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96468" y="6832478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FOIDN+Cambria Math"/>
                <a:cs typeface="DFOIDN+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09600" y="6856552"/>
            <a:ext cx="396006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19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d</a:t>
            </a:r>
            <a:r>
              <a:rPr sz="1000" spc="305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ꢂ</a:t>
            </a:r>
          </a:p>
          <a:p>
            <a:pPr marL="0" marR="0">
              <a:lnSpc>
                <a:spcPts val="1167"/>
              </a:lnSpc>
              <a:spcBef>
                <a:spcPts val="200"/>
              </a:spcBef>
              <a:spcAft>
                <a:spcPct val="0"/>
              </a:spcAft>
            </a:pPr>
            <a:r>
              <a:rPr sz="1000" spc="30">
                <a:solidFill>
                  <a:srgbClr val="000000"/>
                </a:solidFill>
                <a:latin typeface="DFOIDN+Cambria Math"/>
                <a:cs typeface="DFOIDN+Cambria Math"/>
              </a:rPr>
              <a:t>ꢁꢃ</a:t>
            </a:r>
            <a:r>
              <a:rPr sz="1200" baseline="30000">
                <a:solidFill>
                  <a:srgbClr val="000000"/>
                </a:solidFill>
                <a:latin typeface="DFOIDN+Cambria Math"/>
                <a:cs typeface="DFOIDN+Cambria Math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71676" y="6856552"/>
            <a:ext cx="442806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ꢇ</a:t>
            </a:r>
            <a:r>
              <a:rPr sz="1000" spc="70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ꢁꢂ</a:t>
            </a:r>
          </a:p>
          <a:p>
            <a:pPr marL="6095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ꢈ</a:t>
            </a:r>
            <a:r>
              <a:rPr sz="1000" spc="97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ꢁꢃ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92833" y="6856552"/>
            <a:ext cx="23484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ꢂ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59840" y="691247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+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68805" y="691247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+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742185" y="6912473"/>
            <a:ext cx="54678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ꢀ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41017" y="7051624"/>
            <a:ext cx="33638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FOIDN+Cambria Math"/>
                <a:cs typeface="DFOIDN+Cambria Math"/>
              </a:rPr>
              <a:t>ꢈꢅ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612381" y="7063216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(3.3)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7479401"/>
            <a:ext cx="7454755" cy="1460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second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‐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order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differential</a:t>
            </a:r>
            <a:r>
              <a:rPr sz="1400" i="1" spc="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equation</a:t>
            </a:r>
            <a:r>
              <a:rPr sz="1400" i="1" spc="7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is 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reason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calling the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</a:p>
          <a:p>
            <a:pPr marL="0" marR="0">
              <a:lnSpc>
                <a:spcPts val="1645"/>
              </a:lnSpc>
              <a:spcBef>
                <a:spcPts val="29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lecture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second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‐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order</a:t>
            </a:r>
            <a:r>
              <a:rPr sz="14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circuits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order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differential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requires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  <a:p>
            <a:pPr marL="0" marR="0">
              <a:lnSpc>
                <a:spcPts val="1645"/>
              </a:lnSpc>
              <a:spcBef>
                <a:spcPts val="2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 two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conditions, such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initial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푖</a:t>
            </a:r>
            <a:r>
              <a:rPr sz="1400" spc="100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its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derivative or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</a:p>
          <a:p>
            <a:pPr marL="0" marR="0">
              <a:lnSpc>
                <a:spcPts val="1645"/>
              </a:lnSpc>
              <a:spcBef>
                <a:spcPts val="2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 of some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푖</a:t>
            </a:r>
            <a:r>
              <a:rPr sz="1400" spc="87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spc="41">
                <a:solidFill>
                  <a:srgbClr val="000000"/>
                </a:solidFill>
                <a:latin typeface="DFOIDN+Cambria Math"/>
                <a:cs typeface="DFOIDN+Cambria Math"/>
              </a:rPr>
              <a:t>푣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initial value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푖</a:t>
            </a:r>
            <a:r>
              <a:rPr sz="1400" spc="87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given in Eq. (8.2b).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 the initial value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derivative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푖</a:t>
            </a:r>
            <a:r>
              <a:rPr sz="1400" spc="87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(3.1a)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(3.2);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396238" y="8817854"/>
            <a:ext cx="68055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DFOIDN+Cambria Math"/>
                <a:cs typeface="DFOIDN+Cambria Math"/>
              </a:rPr>
              <a:t>푑푖(ꢀ)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09600" y="8953489"/>
            <a:ext cx="102171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DFOIDN+Cambria Math"/>
                <a:cs typeface="DFOIDN+Cambria Math"/>
              </a:rPr>
              <a:t>푅푖(푂)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 + 퐿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847342" y="8953489"/>
            <a:ext cx="938455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+ </a:t>
            </a:r>
            <a:r>
              <a:rPr sz="1400" spc="-191">
                <a:solidFill>
                  <a:srgbClr val="000000"/>
                </a:solidFill>
                <a:latin typeface="DFOIDN+Cambria Math"/>
                <a:cs typeface="DFOIDN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DFOIDN+Cambria Math"/>
                <a:cs typeface="DFOIDN+Cambria Math"/>
              </a:rPr>
              <a:t>0</a:t>
            </a:r>
            <a:r>
              <a:rPr sz="1500" spc="122" baseline="-20571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FOIDN+Cambria Math"/>
                <a:cs typeface="DFOIDN+Cambria Math"/>
              </a:rPr>
              <a:t> </a:t>
            </a: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ꢀ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513586" y="9072362"/>
            <a:ext cx="4406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FOIDN+Cambria Math"/>
                <a:cs typeface="DFOIDN+Cambria Math"/>
              </a:rPr>
              <a:t>푑푡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9349546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746627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600" y="1163777"/>
            <a:ext cx="499335" cy="533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푑푖(0)</a:t>
            </a:r>
          </a:p>
          <a:p>
            <a:pPr marL="83819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푑푡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12417" y="116377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8044" y="1219698"/>
            <a:ext cx="149889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−</a:t>
            </a:r>
            <a:r>
              <a:rPr sz="1400" spc="732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USNJKM+Cambria Math"/>
                <a:cs typeface="USNJKM+Cambria Math"/>
              </a:rPr>
              <a:t>(푅퐼</a:t>
            </a:r>
            <a:r>
              <a:rPr sz="1400" spc="534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푉</a:t>
            </a:r>
            <a:r>
              <a:rPr sz="1400" spc="136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12381" y="1242425"/>
            <a:ext cx="6095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(3.4)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64461" y="130551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45461" y="130551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12417" y="1358850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퐿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516745"/>
            <a:ext cx="7454749" cy="938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conditions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(3.1b)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(3.4),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(3.4).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Our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experience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preceding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lecture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order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suggests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exponential form. So we let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9600" y="2332686"/>
            <a:ext cx="89421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ꢀ</a:t>
            </a:r>
            <a:r>
              <a:rPr sz="1400" spc="124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 spc="61">
                <a:solidFill>
                  <a:srgbClr val="000000"/>
                </a:solidFill>
                <a:latin typeface="USNJKM+Cambria Math"/>
                <a:cs typeface="USNJKM+Cambria Math"/>
              </a:rPr>
              <a:t>퐴푒</a:t>
            </a:r>
            <a:r>
              <a:rPr sz="1500" baseline="36856">
                <a:solidFill>
                  <a:srgbClr val="000000"/>
                </a:solidFill>
                <a:latin typeface="USNJKM+Cambria Math"/>
                <a:cs typeface="USNJKM+Cambria Math"/>
              </a:rPr>
              <a:t>푠푡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12381" y="2354945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(3.5)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554722"/>
            <a:ext cx="7455934" cy="7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퐴</a:t>
            </a:r>
            <a:r>
              <a:rPr sz="1400" spc="232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ꢁ</a:t>
            </a:r>
            <a:r>
              <a:rPr sz="1400" spc="245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constants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determined.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(3.5)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(3.3)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carrying out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necessary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differentiations,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obtain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36802" y="3133842"/>
            <a:ext cx="493241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퐴푅</a:t>
            </a:r>
          </a:p>
          <a:p>
            <a:pPr marL="67055" marR="0">
              <a:lnSpc>
                <a:spcPts val="1645"/>
              </a:lnSpc>
              <a:spcBef>
                <a:spcPts val="4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73477" y="3133842"/>
            <a:ext cx="3796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퐴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253181"/>
            <a:ext cx="1023529" cy="806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7">
                <a:solidFill>
                  <a:srgbClr val="000000"/>
                </a:solidFill>
                <a:latin typeface="USNJKM+Cambria Math"/>
                <a:cs typeface="USNJKM+Cambria Math"/>
              </a:rPr>
              <a:t>퐴ꢁ</a:t>
            </a:r>
            <a:r>
              <a:rPr sz="1500" spc="72" baseline="36857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  <a:r>
              <a:rPr sz="1400" spc="109">
                <a:solidFill>
                  <a:srgbClr val="000000"/>
                </a:solidFill>
                <a:latin typeface="USNJKM+Cambria Math"/>
                <a:cs typeface="USNJKM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USNJKM+Cambria Math"/>
                <a:cs typeface="USNJKM+Cambria Math"/>
              </a:rPr>
              <a:t>푠푡</a:t>
            </a:r>
            <a:r>
              <a:rPr sz="1500" spc="60" baseline="36857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+</a:t>
            </a:r>
          </a:p>
          <a:p>
            <a:pPr marL="0" marR="0">
              <a:lnSpc>
                <a:spcPts val="1554"/>
              </a:lnSpc>
              <a:spcBef>
                <a:spcPts val="92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97405" y="3253181"/>
            <a:ext cx="756524" cy="49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79">
                <a:solidFill>
                  <a:srgbClr val="000000"/>
                </a:solidFill>
                <a:latin typeface="USNJKM+Cambria Math"/>
                <a:cs typeface="USNJKM+Cambria Math"/>
              </a:rPr>
              <a:t>ꢁ푒</a:t>
            </a:r>
            <a:r>
              <a:rPr sz="1500" baseline="36857">
                <a:solidFill>
                  <a:srgbClr val="000000"/>
                </a:solidFill>
                <a:latin typeface="USNJKM+Cambria Math"/>
                <a:cs typeface="USNJKM+Cambria Math"/>
              </a:rPr>
              <a:t>푠푡</a:t>
            </a:r>
            <a:r>
              <a:rPr sz="1500" spc="60" baseline="36857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+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63977" y="3253181"/>
            <a:ext cx="827584" cy="49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21">
                <a:solidFill>
                  <a:srgbClr val="000000"/>
                </a:solidFill>
                <a:latin typeface="USNJKM+Cambria Math"/>
                <a:cs typeface="USNJKM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USNJKM+Cambria Math"/>
                <a:cs typeface="USNJKM+Cambria Math"/>
              </a:rPr>
              <a:t>푠푡</a:t>
            </a:r>
            <a:r>
              <a:rPr sz="1500" spc="135" baseline="36857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ꢃ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26233" y="3388833"/>
            <a:ext cx="46790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ꢂ퐶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11477" y="3939363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ꢄ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65629" y="393936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9600" y="3978986"/>
            <a:ext cx="203903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퐴푒</a:t>
            </a:r>
            <a:r>
              <a:rPr sz="1500" spc="43" baseline="36856">
                <a:solidFill>
                  <a:srgbClr val="000000"/>
                </a:solidFill>
                <a:latin typeface="USNJKM+Cambria Math"/>
                <a:cs typeface="USNJKM+Cambria Math"/>
              </a:rPr>
              <a:t>푠푡</a:t>
            </a:r>
            <a:r>
              <a:rPr sz="1400" spc="28">
                <a:solidFill>
                  <a:srgbClr val="000000"/>
                </a:solidFill>
                <a:latin typeface="USNJKM+Cambria Math"/>
                <a:cs typeface="USNJKM+Cambria Math"/>
              </a:rPr>
              <a:t>(ꢁ</a:t>
            </a:r>
            <a:r>
              <a:rPr sz="1500" baseline="36856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  <a:r>
              <a:rPr sz="1500" spc="38" baseline="36856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+</a:t>
            </a:r>
            <a:r>
              <a:rPr sz="1400" spc="925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ꢁ</a:t>
            </a:r>
            <a:r>
              <a:rPr sz="1400" spc="28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+</a:t>
            </a:r>
            <a:r>
              <a:rPr sz="1400" spc="1202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ꢃ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612381" y="4005818"/>
            <a:ext cx="6095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(3.6)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17574" y="4134434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퐿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826005" y="4134434"/>
            <a:ext cx="33638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퐿ꢅ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4251315"/>
            <a:ext cx="744848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ꢀ</a:t>
            </a:r>
            <a:r>
              <a:rPr sz="1400" spc="124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USNJKM+Cambria Math"/>
                <a:cs typeface="USNJKM+Cambria Math"/>
              </a:rPr>
              <a:t>퐴푒</a:t>
            </a:r>
            <a:r>
              <a:rPr sz="1400" spc="1456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assumed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trying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find,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expression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31874" y="4235018"/>
            <a:ext cx="30741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푠푡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4499594"/>
            <a:ext cx="19989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parentheses 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zero: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92428" y="484157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ꢄ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448053" y="48415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09600" y="4881194"/>
            <a:ext cx="154678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61">
                <a:solidFill>
                  <a:srgbClr val="000000"/>
                </a:solidFill>
                <a:latin typeface="USNJKM+Cambria Math"/>
                <a:cs typeface="USNJKM+Cambria Math"/>
              </a:rPr>
              <a:t>ꢁ</a:t>
            </a:r>
            <a:r>
              <a:rPr sz="1500" baseline="36857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  <a:r>
              <a:rPr sz="1500" spc="38" baseline="36857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+</a:t>
            </a:r>
            <a:r>
              <a:rPr sz="1400" spc="927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ꢁ</a:t>
            </a:r>
            <a:r>
              <a:rPr sz="1400" spc="28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+</a:t>
            </a:r>
            <a:r>
              <a:rPr sz="1400" spc="1597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ꢃ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612381" y="4909550"/>
            <a:ext cx="6095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(3.7)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98524" y="5036642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퐿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08430" y="5036642"/>
            <a:ext cx="33638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퐿ꢅ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5167106"/>
            <a:ext cx="7449480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quadratic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characteristic</a:t>
            </a:r>
            <a:r>
              <a:rPr sz="1400" i="1" spc="6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equation</a:t>
            </a:r>
            <a:r>
              <a:rPr sz="1400" i="1" spc="1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formula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differential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5404983"/>
            <a:ext cx="7456954" cy="712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(3.3),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dictate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7">
                <a:solidFill>
                  <a:srgbClr val="000000"/>
                </a:solidFill>
                <a:latin typeface="USNJKM+Cambria Math"/>
                <a:cs typeface="USNJKM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(3.7)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87500" y="6079312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ꢄ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754377" y="6079312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ꢄ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277110" y="607931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09600" y="6131128"/>
            <a:ext cx="1854058" cy="50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USNJKM+Cambria Math"/>
                <a:cs typeface="USNJKM+Cambria Math"/>
              </a:rPr>
              <a:t>ꢁ</a:t>
            </a:r>
            <a:r>
              <a:rPr sz="1500" baseline="-20571">
                <a:solidFill>
                  <a:srgbClr val="000000"/>
                </a:solidFill>
                <a:latin typeface="USNJKM+Cambria Math"/>
                <a:cs typeface="USNJKM+Cambria Math"/>
              </a:rPr>
              <a:t>1</a:t>
            </a:r>
            <a:r>
              <a:rPr sz="1500" spc="122" baseline="-20571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−</a:t>
            </a:r>
            <a:r>
              <a:rPr sz="1400" spc="1393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+ √(</a:t>
            </a:r>
            <a:r>
              <a:rPr sz="1400" spc="844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)</a:t>
            </a:r>
            <a:r>
              <a:rPr sz="1500" baseline="29999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  <a:r>
              <a:rPr sz="1500" spc="26" baseline="29999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−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523990" y="6145768"/>
            <a:ext cx="697934" cy="928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7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(3.8a)</a:t>
            </a:r>
          </a:p>
          <a:p>
            <a:pPr marL="0" marR="0">
              <a:lnSpc>
                <a:spcPts val="1554"/>
              </a:lnSpc>
              <a:spcBef>
                <a:spcPts val="20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(3.8b)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58544" y="6274384"/>
            <a:ext cx="332865" cy="610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2퐿</a:t>
            </a:r>
          </a:p>
          <a:p>
            <a:pPr marL="33527" marR="0">
              <a:lnSpc>
                <a:spcPts val="1167"/>
              </a:lnSpc>
              <a:spcBef>
                <a:spcPts val="9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ꢄ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725422" y="6274384"/>
            <a:ext cx="332865" cy="610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2퐿</a:t>
            </a:r>
          </a:p>
          <a:p>
            <a:pPr marL="33527" marR="0">
              <a:lnSpc>
                <a:spcPts val="1167"/>
              </a:lnSpc>
              <a:spcBef>
                <a:spcPts val="9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ꢄ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237485" y="6274384"/>
            <a:ext cx="33638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퐿ꢅ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280157" y="65456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09600" y="6597473"/>
            <a:ext cx="1858630" cy="50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4">
                <a:solidFill>
                  <a:srgbClr val="000000"/>
                </a:solidFill>
                <a:latin typeface="USNJKM+Cambria Math"/>
                <a:cs typeface="USNJKM+Cambria Math"/>
              </a:rPr>
              <a:t>ꢁ</a:t>
            </a:r>
            <a:r>
              <a:rPr sz="1500" baseline="-20571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  <a:r>
              <a:rPr sz="1500" spc="122" baseline="-20571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−</a:t>
            </a:r>
            <a:r>
              <a:rPr sz="1400" spc="1393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− √(</a:t>
            </a:r>
            <a:r>
              <a:rPr sz="1400" spc="844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)</a:t>
            </a:r>
            <a:r>
              <a:rPr sz="1500" baseline="30000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  <a:r>
              <a:rPr sz="1500" spc="26" baseline="30000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−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163116" y="6740728"/>
            <a:ext cx="33286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2퐿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729994" y="6740728"/>
            <a:ext cx="33286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2퐿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240533" y="6740728"/>
            <a:ext cx="33638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퐿ꢅ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6945868"/>
            <a:ext cx="38484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more compact way of expressing the roots is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12648" y="7333082"/>
            <a:ext cx="3926597" cy="494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ꢁ</a:t>
            </a:r>
            <a:r>
              <a:rPr sz="1400" spc="653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USNJKM+Cambria Math"/>
                <a:cs typeface="USNJKM+Cambria Math"/>
              </a:rPr>
              <a:t>−훼</a:t>
            </a:r>
            <a:r>
              <a:rPr sz="1400" spc="30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+ </a:t>
            </a:r>
            <a:r>
              <a:rPr sz="1400" spc="37">
                <a:solidFill>
                  <a:srgbClr val="000000"/>
                </a:solidFill>
                <a:latin typeface="USNJKM+Cambria Math"/>
                <a:cs typeface="USNJKM+Cambria Math"/>
              </a:rPr>
              <a:t>ꢆ훼</a:t>
            </a:r>
            <a:r>
              <a:rPr sz="1500" baseline="30000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  <a:r>
              <a:rPr sz="1500" spc="26" baseline="30000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 spc="40">
                <a:solidFill>
                  <a:srgbClr val="000000"/>
                </a:solidFill>
                <a:latin typeface="USNJKM+Cambria Math"/>
                <a:cs typeface="USNJKM+Cambria Math"/>
              </a:rPr>
              <a:t>휔</a:t>
            </a:r>
            <a:r>
              <a:rPr sz="1500" spc="56" baseline="37714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,</a:t>
            </a:r>
            <a:r>
              <a:rPr sz="1400" spc="1156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ꢁ</a:t>
            </a:r>
            <a:r>
              <a:rPr sz="1400" spc="667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−훼</a:t>
            </a:r>
            <a:r>
              <a:rPr sz="1400" spc="54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− </a:t>
            </a:r>
            <a:r>
              <a:rPr sz="1400" spc="37">
                <a:solidFill>
                  <a:srgbClr val="000000"/>
                </a:solidFill>
                <a:latin typeface="USNJKM+Cambria Math"/>
                <a:cs typeface="USNJKM+Cambria Math"/>
              </a:rPr>
              <a:t>ꢆ훼</a:t>
            </a:r>
            <a:r>
              <a:rPr sz="1500" baseline="30000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  <a:r>
              <a:rPr sz="1500" spc="26" baseline="30000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− </a:t>
            </a:r>
            <a:r>
              <a:rPr sz="1400" spc="40">
                <a:solidFill>
                  <a:srgbClr val="000000"/>
                </a:solidFill>
                <a:latin typeface="USNJKM+Cambria Math"/>
                <a:cs typeface="USNJKM+Cambria Math"/>
              </a:rPr>
              <a:t>휔</a:t>
            </a:r>
            <a:r>
              <a:rPr sz="1500" baseline="37714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612381" y="7342108"/>
            <a:ext cx="6095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(3.9)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85800" y="743719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1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118614" y="744634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0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511805" y="743719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941698" y="744634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0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7941040"/>
            <a:ext cx="70228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981760" y="8283398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ꢄ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701038" y="82833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1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09600" y="8339318"/>
            <a:ext cx="1229218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  <a:r>
              <a:rPr sz="1400" spc="1227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,</a:t>
            </a:r>
            <a:r>
              <a:rPr sz="1400" spc="40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USNJKM+Cambria Math"/>
                <a:cs typeface="USNJKM+Cambria Math"/>
              </a:rPr>
              <a:t>0</a:t>
            </a:r>
            <a:r>
              <a:rPr sz="1500" spc="110" baseline="-20571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=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523990" y="8374237"/>
            <a:ext cx="69793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(3.10)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952804" y="8478470"/>
            <a:ext cx="33286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2퐿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620266" y="8477987"/>
            <a:ext cx="419610" cy="346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ꢇ퐿ꢅ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1019" y="8644118"/>
            <a:ext cx="7453954" cy="49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ꢁ</a:t>
            </a:r>
            <a:r>
              <a:rPr sz="1400" spc="640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ꢁ</a:t>
            </a:r>
            <a:r>
              <a:rPr sz="1400" spc="676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natural</a:t>
            </a:r>
            <a:r>
              <a:rPr sz="1400" i="1" spc="3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frequencies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nepers</a:t>
            </a:r>
            <a:r>
              <a:rPr sz="1400" b="1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b="1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00" b="1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(푵풑/풔)</a:t>
            </a:r>
            <a:r>
              <a:rPr sz="1400" spc="68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344422" y="872992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1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858010" y="872992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NJKM+Cambria Math"/>
                <a:cs typeface="USNJKM+Cambria Math"/>
              </a:rPr>
              <a:t>2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41019" y="8894054"/>
            <a:ext cx="7454412" cy="124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associated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circuit;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USNJKM+Cambria Math"/>
                <a:cs typeface="USNJKM+Cambria Math"/>
              </a:rPr>
              <a:t>0</a:t>
            </a:r>
            <a:r>
              <a:rPr sz="1500" spc="230" baseline="-20571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4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resonant</a:t>
            </a:r>
            <a:r>
              <a:rPr sz="1400" i="1" spc="23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 i="1" spc="31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strictly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undamped</a:t>
            </a:r>
            <a:r>
              <a:rPr sz="1400" i="1" spc="2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natural</a:t>
            </a:r>
            <a:r>
              <a:rPr sz="1400" i="1" spc="24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expressed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radians</a:t>
            </a:r>
            <a:r>
              <a:rPr sz="1400" b="1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</a:p>
          <a:p>
            <a:pPr marL="0" marR="0">
              <a:lnSpc>
                <a:spcPts val="1645"/>
              </a:lnSpc>
              <a:spcBef>
                <a:spcPts val="27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00" b="1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(풓풂풅/풔)</a:t>
            </a:r>
            <a:r>
              <a:rPr sz="1400" spc="67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;and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neper</a:t>
            </a:r>
            <a:r>
              <a:rPr sz="1400" i="1" spc="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 i="1" spc="48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damping</a:t>
            </a:r>
            <a:r>
              <a:rPr sz="1400" i="1" spc="4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factor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expressed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nepers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</a:p>
          <a:p>
            <a:pPr marL="0" marR="0">
              <a:lnSpc>
                <a:spcPts val="1645"/>
              </a:lnSpc>
              <a:spcBef>
                <a:spcPts val="27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second. In terms of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훼</a:t>
            </a:r>
            <a:r>
              <a:rPr sz="1400" spc="75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휔</a:t>
            </a:r>
            <a:r>
              <a:rPr sz="1500" spc="56" baseline="-20571">
                <a:solidFill>
                  <a:srgbClr val="000000"/>
                </a:solidFill>
                <a:latin typeface="USNJKM+Cambria Math"/>
                <a:cs typeface="USNJKM+Cambria Math"/>
              </a:rPr>
              <a:t>0</a:t>
            </a:r>
            <a:r>
              <a:rPr sz="1400">
                <a:solidFill>
                  <a:srgbClr val="000000"/>
                </a:solidFill>
                <a:latin typeface="USNJKM+Cambria Math"/>
                <a:cs typeface="USNJKM+Cambria Math"/>
              </a:rPr>
              <a:t>,</a:t>
            </a:r>
            <a:r>
              <a:rPr sz="1400" spc="40">
                <a:solidFill>
                  <a:srgbClr val="000000"/>
                </a:solidFill>
                <a:latin typeface="USNJKM+Cambria Math"/>
                <a:cs typeface="USNJK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(3.7)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 be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written as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3746627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69406"/>
            <a:ext cx="268844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Overdamped Case </a:t>
            </a:r>
            <a:r>
              <a:rPr sz="1400">
                <a:solidFill>
                  <a:srgbClr val="FF0000"/>
                </a:solidFill>
                <a:latin typeface="JQDUVF+Cambria Math"/>
                <a:cs typeface="JQDUVF+Cambria Math"/>
              </a:rPr>
              <a:t>(휶</a:t>
            </a:r>
            <a:r>
              <a:rPr sz="1400" spc="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JQDUVF+Cambria Math"/>
                <a:cs typeface="JQDUVF+Cambria Math"/>
              </a:rPr>
              <a:t>&gt;</a:t>
            </a:r>
            <a:r>
              <a:rPr sz="1400" spc="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JQDUVF+Cambria Math"/>
                <a:cs typeface="JQDUVF+Cambria Math"/>
              </a:rPr>
              <a:t>흎</a:t>
            </a:r>
            <a:r>
              <a:rPr sz="1500" spc="62" baseline="-20571">
                <a:solidFill>
                  <a:srgbClr val="FF0000"/>
                </a:solidFill>
                <a:latin typeface="JQDUVF+Cambria Math"/>
                <a:cs typeface="JQDUVF+Cambria Math"/>
              </a:rPr>
              <a:t>ퟎ</a:t>
            </a:r>
            <a:r>
              <a:rPr sz="1400">
                <a:solidFill>
                  <a:srgbClr val="FF0000"/>
                </a:solidFill>
                <a:latin typeface="JQDUVF+Cambria Math"/>
                <a:cs typeface="JQDUVF+Cambria Math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535166"/>
            <a:ext cx="720963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(3.8)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(3.9),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훼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휔</a:t>
            </a:r>
            <a:r>
              <a:rPr sz="1400" spc="7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implies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퐶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4퐿/푅</a:t>
            </a:r>
            <a:r>
              <a:rPr sz="14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happens,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32680" y="15188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69938" y="1535166"/>
            <a:ext cx="374942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푠</a:t>
            </a:r>
          </a:p>
          <a:p>
            <a:pPr marL="7315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69386" y="162097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775958"/>
            <a:ext cx="364995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spc="-34">
                <a:solidFill>
                  <a:srgbClr val="000000"/>
                </a:solidFill>
                <a:latin typeface="JQDUVF+Cambria Math"/>
                <a:cs typeface="JQDUVF+Cambria Math"/>
              </a:rPr>
              <a:t>푠</a:t>
            </a:r>
            <a:r>
              <a:rPr sz="1500" baseline="-20571">
                <a:solidFill>
                  <a:srgbClr val="000000"/>
                </a:solidFill>
                <a:latin typeface="JQDUVF+Cambria Math"/>
                <a:cs typeface="JQDUVF+Cambria Math"/>
              </a:rPr>
              <a:t>2</a:t>
            </a:r>
            <a:r>
              <a:rPr sz="1500" spc="29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negative and real. The response 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9600" y="2129993"/>
            <a:ext cx="195029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JQDUVF+Cambria Math"/>
                <a:cs typeface="JQDUVF+Cambria Math"/>
              </a:rPr>
              <a:t>푖(푡)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9">
                <a:solidFill>
                  <a:srgbClr val="000000"/>
                </a:solidFill>
                <a:latin typeface="JQDUVF+Cambria Math"/>
                <a:cs typeface="JQDUVF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JQDUVF+Cambria Math"/>
                <a:cs typeface="JQDUVF+Cambria Math"/>
              </a:rPr>
              <a:t>ꢀ</a:t>
            </a:r>
            <a:r>
              <a:rPr sz="1500" spc="100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aseline="36857">
                <a:solidFill>
                  <a:srgbClr val="000000"/>
                </a:solidFill>
                <a:latin typeface="JQDUVF+Cambria Math"/>
                <a:cs typeface="JQDUVF+Cambria Math"/>
              </a:rPr>
              <a:t>ꢂ</a:t>
            </a:r>
            <a:r>
              <a:rPr sz="1500" spc="25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1">
                <a:solidFill>
                  <a:srgbClr val="000000"/>
                </a:solidFill>
                <a:latin typeface="JQDUVF+Cambria Math"/>
                <a:cs typeface="JQDUVF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JQDUVF+Cambria Math"/>
                <a:cs typeface="JQDUVF+Cambria Math"/>
              </a:rPr>
              <a:t>ꢀ</a:t>
            </a:r>
            <a:r>
              <a:rPr sz="1500" spc="100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aseline="36857">
                <a:solidFill>
                  <a:srgbClr val="000000"/>
                </a:solidFill>
                <a:latin typeface="JQDUVF+Cambria Math"/>
                <a:cs typeface="JQDUVF+Cambria Math"/>
              </a:rPr>
              <a:t>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73961" y="2179071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DUVF+Cambria Math"/>
                <a:cs typeface="JQDUVF+Cambria Math"/>
              </a:rPr>
              <a:t>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71954" y="2179071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DUVF+Cambria Math"/>
                <a:cs typeface="JQDUVF+Cambria Math"/>
              </a:rPr>
              <a:t>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43217" y="2167493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(3.13)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33220" y="223210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31161" y="223210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2382510"/>
            <a:ext cx="7453613" cy="7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decays</a:t>
            </a:r>
            <a:r>
              <a:rPr sz="14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approaches</a:t>
            </a:r>
            <a:r>
              <a:rPr sz="14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푡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increases.</a:t>
            </a:r>
            <a:r>
              <a:rPr sz="14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8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3.2(a)</a:t>
            </a:r>
            <a:r>
              <a:rPr sz="1400" spc="-8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illustrates</a:t>
            </a:r>
            <a:r>
              <a:rPr sz="14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typical</a:t>
            </a:r>
            <a:r>
              <a:rPr sz="14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overdamped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348726"/>
            <a:ext cx="316515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Critically</a:t>
            </a:r>
            <a:r>
              <a:rPr sz="1400" b="1" spc="-3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Damped Case </a:t>
            </a:r>
            <a:r>
              <a:rPr sz="1400">
                <a:solidFill>
                  <a:srgbClr val="FF0000"/>
                </a:solidFill>
                <a:latin typeface="JQDUVF+Cambria Math"/>
                <a:cs typeface="JQDUVF+Cambria Math"/>
              </a:rPr>
              <a:t>(휶</a:t>
            </a:r>
            <a:r>
              <a:rPr sz="1400" spc="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JQDUVF+Cambria Math"/>
                <a:cs typeface="JQDUVF+Cambria Math"/>
              </a:rPr>
              <a:t>=</a:t>
            </a:r>
            <a:r>
              <a:rPr sz="1400" spc="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JQDUVF+Cambria Math"/>
                <a:cs typeface="JQDUVF+Cambria Math"/>
              </a:rPr>
              <a:t>흎</a:t>
            </a:r>
            <a:r>
              <a:rPr sz="1500" spc="62" baseline="-20571">
                <a:solidFill>
                  <a:srgbClr val="FF0000"/>
                </a:solidFill>
                <a:latin typeface="JQDUVF+Cambria Math"/>
                <a:cs typeface="JQDUVF+Cambria Math"/>
              </a:rPr>
              <a:t>ퟎ</a:t>
            </a:r>
            <a:r>
              <a:rPr sz="1400">
                <a:solidFill>
                  <a:srgbClr val="FF0000"/>
                </a:solidFill>
                <a:latin typeface="JQDUVF+Cambria Math"/>
                <a:cs typeface="JQDUVF+Cambria Math"/>
              </a:rPr>
              <a:t>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716391"/>
            <a:ext cx="257033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훼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휔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,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퐶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4퐿/푅</a:t>
            </a:r>
            <a:r>
              <a:rPr sz="140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92933" y="37000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83105" y="380220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54605" y="4070426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ꢄ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9600" y="4126347"/>
            <a:ext cx="16528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푠</a:t>
            </a:r>
            <a:r>
              <a:rPr sz="14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푠</a:t>
            </a:r>
            <a:r>
              <a:rPr sz="14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−훼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−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523990" y="4153646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(3.14)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82751" y="42121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73200" y="42121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25650" y="4265498"/>
            <a:ext cx="33286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2ꢅ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4421870"/>
            <a:ext cx="24998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this case, Eq. (3.12) yields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4762322"/>
            <a:ext cx="2932050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JQDUVF+Cambria Math"/>
                <a:cs typeface="JQDUVF+Cambria Math"/>
              </a:rPr>
              <a:t>푖(푡)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85">
                <a:solidFill>
                  <a:srgbClr val="000000"/>
                </a:solidFill>
                <a:latin typeface="JQDUVF+Cambria Math"/>
                <a:cs typeface="JQDUVF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JQDUVF+Cambria Math"/>
                <a:cs typeface="JQDUVF+Cambria Math"/>
              </a:rPr>
              <a:t>ꢆꢇꢂ</a:t>
            </a:r>
            <a:r>
              <a:rPr sz="1500" spc="30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85">
                <a:solidFill>
                  <a:srgbClr val="000000"/>
                </a:solidFill>
                <a:latin typeface="JQDUVF+Cambria Math"/>
                <a:cs typeface="JQDUVF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JQDUVF+Cambria Math"/>
                <a:cs typeface="JQDUVF+Cambria Math"/>
              </a:rPr>
              <a:t>ꢆꢇꢂ</a:t>
            </a:r>
            <a:r>
              <a:rPr sz="1500" spc="102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85">
                <a:solidFill>
                  <a:srgbClr val="000000"/>
                </a:solidFill>
                <a:latin typeface="JQDUVF+Cambria Math"/>
                <a:cs typeface="JQDUVF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JQDUVF+Cambria Math"/>
                <a:cs typeface="JQDUVF+Cambria Math"/>
              </a:rPr>
              <a:t>ꢆꢇꢂ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64640" y="48644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912873" y="48644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679826" y="48644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3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5142855"/>
            <a:ext cx="744929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  <a:r>
              <a:rPr sz="1400" spc="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  <a:r>
              <a:rPr sz="14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solution,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 conditions cannot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31112" y="52286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51686" y="52286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957070" y="52286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5382123"/>
            <a:ext cx="7452414" cy="976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satisfied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  <a:r>
              <a:rPr sz="1500" spc="56" baseline="-20571">
                <a:solidFill>
                  <a:srgbClr val="000000"/>
                </a:solidFill>
                <a:latin typeface="JQDUVF+Cambria Math"/>
                <a:cs typeface="JQDUVF+Cambria Math"/>
              </a:rPr>
              <a:t>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could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wrong?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Our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assumption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554"/>
              </a:lnSpc>
              <a:spcBef>
                <a:spcPts val="11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exponential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incorrect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special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damping.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go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back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645"/>
              </a:lnSpc>
              <a:spcBef>
                <a:spcPts val="28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(3.3). When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훼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JQDUVF+Cambria Math"/>
                <a:cs typeface="JQDUVF+Cambria Math"/>
              </a:rPr>
              <a:t>0</a:t>
            </a:r>
            <a:r>
              <a:rPr sz="1500" spc="65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JQDUVF+Cambria Math"/>
                <a:cs typeface="JQDUVF+Cambria Math"/>
              </a:rPr>
              <a:t>푅/ꢈ퐿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Eq. (3.3)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6211900"/>
            <a:ext cx="528865" cy="747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52">
                <a:solidFill>
                  <a:srgbClr val="000000"/>
                </a:solidFill>
                <a:latin typeface="JQDUVF+Cambria Math"/>
                <a:cs typeface="JQDUVF+Cambria Math"/>
              </a:rPr>
              <a:t>푑</a:t>
            </a:r>
            <a:r>
              <a:rPr sz="1500" spc="56" baseline="36857">
                <a:solidFill>
                  <a:srgbClr val="000000"/>
                </a:solidFill>
                <a:latin typeface="JQDUVF+Cambria Math"/>
                <a:cs typeface="JQDUVF+Cambria Math"/>
              </a:rPr>
              <a:t>2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푖</a:t>
            </a:r>
          </a:p>
          <a:p>
            <a:pPr marL="0" marR="0">
              <a:lnSpc>
                <a:spcPts val="1641"/>
              </a:lnSpc>
              <a:spcBef>
                <a:spcPts val="371"/>
              </a:spcBef>
              <a:spcAft>
                <a:spcPct val="0"/>
              </a:spcAft>
            </a:pPr>
            <a:r>
              <a:rPr sz="1400" spc="62">
                <a:solidFill>
                  <a:srgbClr val="000000"/>
                </a:solidFill>
                <a:latin typeface="JQDUVF+Cambria Math"/>
                <a:cs typeface="JQDUVF+Cambria Math"/>
              </a:rPr>
              <a:t>푑푡</a:t>
            </a:r>
            <a:r>
              <a:rPr sz="1500" baseline="30000">
                <a:solidFill>
                  <a:srgbClr val="000000"/>
                </a:solidFill>
                <a:latin typeface="JQDUVF+Cambria Math"/>
                <a:cs typeface="JQDUVF+Cambria Math"/>
              </a:rPr>
              <a:t>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269796" y="6228197"/>
            <a:ext cx="42683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푑푖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50696" y="6347536"/>
            <a:ext cx="1656208" cy="611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ꢈ훼</a:t>
            </a:r>
            <a:r>
              <a:rPr sz="1400" spc="16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73">
                <a:solidFill>
                  <a:srgbClr val="000000"/>
                </a:solidFill>
                <a:latin typeface="JQDUVF+Cambria Math"/>
                <a:cs typeface="JQDUVF+Cambria Math"/>
              </a:rPr>
              <a:t>훼</a:t>
            </a:r>
            <a:r>
              <a:rPr sz="1500" spc="56" baseline="36857">
                <a:solidFill>
                  <a:srgbClr val="000000"/>
                </a:solidFill>
                <a:latin typeface="JQDUVF+Cambria Math"/>
                <a:cs typeface="JQDUVF+Cambria Math"/>
              </a:rPr>
              <a:t>2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푖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ꢉ</a:t>
            </a:r>
          </a:p>
          <a:p>
            <a:pPr marL="413003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푑푡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6816328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37031" y="7167448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ꢊ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59840" y="7167448"/>
            <a:ext cx="31569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ꢊꢋ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851914" y="7167448"/>
            <a:ext cx="31569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ꢊꢋ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80287" y="7223369"/>
            <a:ext cx="228924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(</a:t>
            </a:r>
            <a:r>
              <a:rPr sz="1400" spc="10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JQDUVF+Cambria Math"/>
                <a:cs typeface="JQDUVF+Cambria Math"/>
              </a:rPr>
              <a:t>훼푖)</a:t>
            </a:r>
            <a:r>
              <a:rPr sz="14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9">
                <a:solidFill>
                  <a:srgbClr val="000000"/>
                </a:solidFill>
                <a:latin typeface="JQDUVF+Cambria Math"/>
                <a:cs typeface="JQDUVF+Cambria Math"/>
              </a:rPr>
              <a:t>훼(</a:t>
            </a:r>
            <a:r>
              <a:rPr sz="1400" spc="10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JQDUVF+Cambria Math"/>
                <a:cs typeface="JQDUVF+Cambria Math"/>
              </a:rPr>
              <a:t>훼푖)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ꢉ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523990" y="7230856"/>
            <a:ext cx="697671" cy="1149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(3.15)</a:t>
            </a:r>
          </a:p>
          <a:p>
            <a:pPr marL="0" marR="0">
              <a:lnSpc>
                <a:spcPts val="1554"/>
              </a:lnSpc>
              <a:spcBef>
                <a:spcPts val="384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(3.16)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7362521"/>
            <a:ext cx="821622" cy="550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ꢊꢂ</a:t>
            </a:r>
            <a:r>
              <a:rPr sz="10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ꢊꢂ</a:t>
            </a:r>
          </a:p>
          <a:p>
            <a:pPr marL="0" marR="0">
              <a:lnSpc>
                <a:spcPts val="128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we let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847342" y="7362521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ꢊꢂ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09600" y="7836485"/>
            <a:ext cx="1066662" cy="55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15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ꢊꢋ</a:t>
            </a:r>
          </a:p>
          <a:p>
            <a:pPr marL="0" marR="0">
              <a:lnSpc>
                <a:spcPts val="82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푓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1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훼푖</a:t>
            </a:r>
          </a:p>
          <a:p>
            <a:pPr marL="335584" marR="0">
              <a:lnSpc>
                <a:spcPts val="708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ꢊꢂ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8189452"/>
            <a:ext cx="204310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 Eq. (8. 15) becomes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09600" y="8537905"/>
            <a:ext cx="34725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ꢊꢌ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09244" y="8593826"/>
            <a:ext cx="97985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+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훼푓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ꢉ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20268" y="8732977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ꢊꢂ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1019" y="8865565"/>
            <a:ext cx="7455060" cy="517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order</a:t>
            </a:r>
            <a:r>
              <a:rPr sz="14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differential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푓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4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  <a:r>
              <a:rPr sz="1500" spc="56" baseline="-20571">
                <a:solidFill>
                  <a:srgbClr val="000000"/>
                </a:solidFill>
                <a:latin typeface="JQDUVF+Cambria Math"/>
                <a:cs typeface="JQDUVF+Cambria Math"/>
              </a:rPr>
              <a:t>1</a:t>
            </a:r>
            <a:r>
              <a:rPr sz="1400" spc="85">
                <a:solidFill>
                  <a:srgbClr val="000000"/>
                </a:solidFill>
                <a:latin typeface="JQDUVF+Cambria Math"/>
                <a:cs typeface="JQDUVF+Cambria Math"/>
              </a:rPr>
              <a:t>푒</a:t>
            </a:r>
            <a:r>
              <a:rPr sz="1000" spc="25">
                <a:solidFill>
                  <a:srgbClr val="000000"/>
                </a:solidFill>
                <a:latin typeface="JQDUVF+Cambria Math"/>
                <a:cs typeface="JQDUVF+Cambria Math"/>
              </a:rPr>
              <a:t>ꢆꢇꢂ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,</a:t>
            </a:r>
            <a:r>
              <a:rPr sz="14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7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constant.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889625" y="8881862"/>
            <a:ext cx="3796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998209" y="896767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DUVF+Cambria Math"/>
                <a:cs typeface="JQDUVF+Cambria Math"/>
              </a:rPr>
              <a:t>1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1019" y="9130141"/>
            <a:ext cx="245228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 (3.16) then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7116" y="9467027"/>
            <a:ext cx="42683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푑푖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9586367"/>
            <a:ext cx="1575392" cy="611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408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+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훼푖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4">
                <a:solidFill>
                  <a:srgbClr val="000000"/>
                </a:solidFill>
                <a:latin typeface="JQDUVF+Cambria Math"/>
                <a:cs typeface="JQDUVF+Cambria Math"/>
              </a:rPr>
              <a:t>퐴</a:t>
            </a:r>
            <a:r>
              <a:rPr sz="1500" spc="56" baseline="-22736">
                <a:solidFill>
                  <a:srgbClr val="000000"/>
                </a:solidFill>
                <a:latin typeface="JQDUVF+Cambria Math"/>
                <a:cs typeface="JQDUVF+Cambria Math"/>
              </a:rPr>
              <a:t>1</a:t>
            </a:r>
            <a:r>
              <a:rPr sz="1400" spc="85">
                <a:solidFill>
                  <a:srgbClr val="000000"/>
                </a:solidFill>
                <a:latin typeface="JQDUVF+Cambria Math"/>
                <a:cs typeface="JQDUVF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JQDUVF+Cambria Math"/>
                <a:cs typeface="JQDUVF+Cambria Math"/>
              </a:rPr>
              <a:t>ꢆꢇꢂ</a:t>
            </a:r>
          </a:p>
          <a:p>
            <a:pPr marL="0" marR="0">
              <a:lnSpc>
                <a:spcPts val="93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DUVF+Cambria Math"/>
                <a:cs typeface="JQDUVF+Cambria Math"/>
              </a:rPr>
              <a:t>푑푡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662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2019-10-29T09:51:38Z</dcterms:modified>
</cp:coreProperties>
</file>